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8" r:id="rId2"/>
    <p:sldId id="331" r:id="rId3"/>
    <p:sldId id="300" r:id="rId4"/>
    <p:sldId id="332" r:id="rId5"/>
    <p:sldId id="333" r:id="rId6"/>
    <p:sldId id="334" r:id="rId7"/>
    <p:sldId id="335" r:id="rId8"/>
    <p:sldId id="336" r:id="rId9"/>
    <p:sldId id="337" r:id="rId10"/>
    <p:sldId id="338" r:id="rId11"/>
    <p:sldId id="339" r:id="rId12"/>
    <p:sldId id="340" r:id="rId13"/>
    <p:sldId id="341" r:id="rId14"/>
    <p:sldId id="342" r:id="rId15"/>
    <p:sldId id="343" r:id="rId16"/>
    <p:sldId id="344" r:id="rId17"/>
    <p:sldId id="345" r:id="rId18"/>
    <p:sldId id="346" r:id="rId19"/>
    <p:sldId id="347" r:id="rId20"/>
    <p:sldId id="348" r:id="rId21"/>
    <p:sldId id="298" r:id="rId22"/>
    <p:sldId id="28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55D8BC-660E-400F-8F6B-E5FDD92C4032}" v="45" dt="2026-01-08T19:45:49.1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138"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 Arsalan" userId="266b742d5e0869af" providerId="LiveId" clId="{9BAFA7B2-D1A2-4539-9121-CE4FE4584F14}"/>
    <pc:docChg chg="undo custSel addSld delSld modSld sldOrd">
      <pc:chgData name="M Arsalan" userId="266b742d5e0869af" providerId="LiveId" clId="{9BAFA7B2-D1A2-4539-9121-CE4FE4584F14}" dt="2026-01-08T19:46:48.616" v="481" actId="20577"/>
      <pc:docMkLst>
        <pc:docMk/>
      </pc:docMkLst>
      <pc:sldChg chg="del">
        <pc:chgData name="M Arsalan" userId="266b742d5e0869af" providerId="LiveId" clId="{9BAFA7B2-D1A2-4539-9121-CE4FE4584F14}" dt="2026-01-08T19:35:47.519" v="253" actId="47"/>
        <pc:sldMkLst>
          <pc:docMk/>
          <pc:sldMk cId="3756251945" sldId="257"/>
        </pc:sldMkLst>
      </pc:sldChg>
      <pc:sldChg chg="modSp mod">
        <pc:chgData name="M Arsalan" userId="266b742d5e0869af" providerId="LiveId" clId="{9BAFA7B2-D1A2-4539-9121-CE4FE4584F14}" dt="2026-01-08T19:46:48.616" v="481" actId="20577"/>
        <pc:sldMkLst>
          <pc:docMk/>
          <pc:sldMk cId="946925786" sldId="284"/>
        </pc:sldMkLst>
        <pc:spChg chg="mod">
          <ac:chgData name="M Arsalan" userId="266b742d5e0869af" providerId="LiveId" clId="{9BAFA7B2-D1A2-4539-9121-CE4FE4584F14}" dt="2026-01-08T19:46:48.616" v="481" actId="20577"/>
          <ac:spMkLst>
            <pc:docMk/>
            <pc:sldMk cId="946925786" sldId="284"/>
            <ac:spMk id="4" creationId="{00000000-0000-0000-0000-000000000000}"/>
          </ac:spMkLst>
        </pc:spChg>
      </pc:sldChg>
      <pc:sldChg chg="modSp mod">
        <pc:chgData name="M Arsalan" userId="266b742d5e0869af" providerId="LiveId" clId="{9BAFA7B2-D1A2-4539-9121-CE4FE4584F14}" dt="2026-01-08T19:35:22.307" v="252" actId="20577"/>
        <pc:sldMkLst>
          <pc:docMk/>
          <pc:sldMk cId="1011232449" sldId="288"/>
        </pc:sldMkLst>
        <pc:spChg chg="mod">
          <ac:chgData name="M Arsalan" userId="266b742d5e0869af" providerId="LiveId" clId="{9BAFA7B2-D1A2-4539-9121-CE4FE4584F14}" dt="2026-01-08T19:35:22.307" v="252" actId="20577"/>
          <ac:spMkLst>
            <pc:docMk/>
            <pc:sldMk cId="1011232449" sldId="288"/>
            <ac:spMk id="6" creationId="{00000000-0000-0000-0000-000000000000}"/>
          </ac:spMkLst>
        </pc:spChg>
        <pc:spChg chg="mod">
          <ac:chgData name="M Arsalan" userId="266b742d5e0869af" providerId="LiveId" clId="{9BAFA7B2-D1A2-4539-9121-CE4FE4584F14}" dt="2026-01-08T19:34:54.067" v="190" actId="20577"/>
          <ac:spMkLst>
            <pc:docMk/>
            <pc:sldMk cId="1011232449" sldId="288"/>
            <ac:spMk id="7" creationId="{00000000-0000-0000-0000-000000000000}"/>
          </ac:spMkLst>
        </pc:spChg>
      </pc:sldChg>
      <pc:sldChg chg="modSp mod">
        <pc:chgData name="M Arsalan" userId="266b742d5e0869af" providerId="LiveId" clId="{9BAFA7B2-D1A2-4539-9121-CE4FE4584F14}" dt="2026-01-08T19:46:00.209" v="480" actId="207"/>
        <pc:sldMkLst>
          <pc:docMk/>
          <pc:sldMk cId="3554509723" sldId="298"/>
        </pc:sldMkLst>
        <pc:spChg chg="mod">
          <ac:chgData name="M Arsalan" userId="266b742d5e0869af" providerId="LiveId" clId="{9BAFA7B2-D1A2-4539-9121-CE4FE4584F14}" dt="2026-01-08T19:46:00.209" v="480" actId="207"/>
          <ac:spMkLst>
            <pc:docMk/>
            <pc:sldMk cId="3554509723" sldId="298"/>
            <ac:spMk id="2" creationId="{00000000-0000-0000-0000-000000000000}"/>
          </ac:spMkLst>
        </pc:spChg>
        <pc:spChg chg="mod">
          <ac:chgData name="M Arsalan" userId="266b742d5e0869af" providerId="LiveId" clId="{9BAFA7B2-D1A2-4539-9121-CE4FE4584F14}" dt="2026-01-08T19:45:51.465" v="478" actId="27636"/>
          <ac:spMkLst>
            <pc:docMk/>
            <pc:sldMk cId="3554509723" sldId="298"/>
            <ac:spMk id="3" creationId="{00000000-0000-0000-0000-000000000000}"/>
          </ac:spMkLst>
        </pc:spChg>
      </pc:sldChg>
      <pc:sldChg chg="modSp add del mod">
        <pc:chgData name="M Arsalan" userId="266b742d5e0869af" providerId="LiveId" clId="{9BAFA7B2-D1A2-4539-9121-CE4FE4584F14}" dt="2026-01-08T19:36:28.248" v="283" actId="113"/>
        <pc:sldMkLst>
          <pc:docMk/>
          <pc:sldMk cId="767945881" sldId="300"/>
        </pc:sldMkLst>
        <pc:spChg chg="mod">
          <ac:chgData name="M Arsalan" userId="266b742d5e0869af" providerId="LiveId" clId="{9BAFA7B2-D1A2-4539-9121-CE4FE4584F14}" dt="2026-01-08T19:36:23.126" v="279" actId="20577"/>
          <ac:spMkLst>
            <pc:docMk/>
            <pc:sldMk cId="767945881" sldId="300"/>
            <ac:spMk id="2" creationId="{B8249D3C-03C0-F250-59E8-6064CD8B3271}"/>
          </ac:spMkLst>
        </pc:spChg>
        <pc:spChg chg="mod">
          <ac:chgData name="M Arsalan" userId="266b742d5e0869af" providerId="LiveId" clId="{9BAFA7B2-D1A2-4539-9121-CE4FE4584F14}" dt="2026-01-08T19:36:28.248" v="283" actId="113"/>
          <ac:spMkLst>
            <pc:docMk/>
            <pc:sldMk cId="767945881" sldId="300"/>
            <ac:spMk id="3" creationId="{FC307C82-E605-4F34-8D87-EC028FB32368}"/>
          </ac:spMkLst>
        </pc:spChg>
      </pc:sldChg>
      <pc:sldChg chg="modSp">
        <pc:chgData name="M Arsalan" userId="266b742d5e0869af" providerId="LiveId" clId="{9BAFA7B2-D1A2-4539-9121-CE4FE4584F14}" dt="2026-01-08T19:35:50.054" v="254"/>
        <pc:sldMkLst>
          <pc:docMk/>
          <pc:sldMk cId="1087630915" sldId="331"/>
        </pc:sldMkLst>
        <pc:spChg chg="mod">
          <ac:chgData name="M Arsalan" userId="266b742d5e0869af" providerId="LiveId" clId="{9BAFA7B2-D1A2-4539-9121-CE4FE4584F14}" dt="2026-01-08T19:35:50.054" v="254"/>
          <ac:spMkLst>
            <pc:docMk/>
            <pc:sldMk cId="1087630915" sldId="331"/>
            <ac:spMk id="7" creationId="{333DF658-97A5-E0FA-76B2-32B8347F2232}"/>
          </ac:spMkLst>
        </pc:spChg>
      </pc:sldChg>
      <pc:sldChg chg="modSp add mod">
        <pc:chgData name="M Arsalan" userId="266b742d5e0869af" providerId="LiveId" clId="{9BAFA7B2-D1A2-4539-9121-CE4FE4584F14}" dt="2026-01-08T19:37:16.974" v="299" actId="113"/>
        <pc:sldMkLst>
          <pc:docMk/>
          <pc:sldMk cId="2721227995" sldId="332"/>
        </pc:sldMkLst>
        <pc:spChg chg="mod">
          <ac:chgData name="M Arsalan" userId="266b742d5e0869af" providerId="LiveId" clId="{9BAFA7B2-D1A2-4539-9121-CE4FE4584F14}" dt="2026-01-08T19:36:51.727" v="289" actId="207"/>
          <ac:spMkLst>
            <pc:docMk/>
            <pc:sldMk cId="2721227995" sldId="332"/>
            <ac:spMk id="2" creationId="{4F72607E-C7CB-F3D0-C443-94BF10CAE48F}"/>
          </ac:spMkLst>
        </pc:spChg>
        <pc:spChg chg="mod">
          <ac:chgData name="M Arsalan" userId="266b742d5e0869af" providerId="LiveId" clId="{9BAFA7B2-D1A2-4539-9121-CE4FE4584F14}" dt="2026-01-08T19:37:16.974" v="299" actId="113"/>
          <ac:spMkLst>
            <pc:docMk/>
            <pc:sldMk cId="2721227995" sldId="332"/>
            <ac:spMk id="3" creationId="{D3837CC1-2F3A-137E-8FEC-EBC302D70C93}"/>
          </ac:spMkLst>
        </pc:spChg>
      </pc:sldChg>
      <pc:sldChg chg="add del">
        <pc:chgData name="M Arsalan" userId="266b742d5e0869af" providerId="LiveId" clId="{9BAFA7B2-D1A2-4539-9121-CE4FE4584F14}" dt="2026-01-08T19:36:05.301" v="257" actId="47"/>
        <pc:sldMkLst>
          <pc:docMk/>
          <pc:sldMk cId="2997073741" sldId="332"/>
        </pc:sldMkLst>
      </pc:sldChg>
      <pc:sldChg chg="add del">
        <pc:chgData name="M Arsalan" userId="266b742d5e0869af" providerId="LiveId" clId="{9BAFA7B2-D1A2-4539-9121-CE4FE4584F14}" dt="2026-01-08T19:36:05.301" v="257" actId="47"/>
        <pc:sldMkLst>
          <pc:docMk/>
          <pc:sldMk cId="2516880877" sldId="333"/>
        </pc:sldMkLst>
      </pc:sldChg>
      <pc:sldChg chg="modSp add mod">
        <pc:chgData name="M Arsalan" userId="266b742d5e0869af" providerId="LiveId" clId="{9BAFA7B2-D1A2-4539-9121-CE4FE4584F14}" dt="2026-01-08T19:37:45.202" v="309" actId="5793"/>
        <pc:sldMkLst>
          <pc:docMk/>
          <pc:sldMk cId="2992706458" sldId="333"/>
        </pc:sldMkLst>
        <pc:spChg chg="mod">
          <ac:chgData name="M Arsalan" userId="266b742d5e0869af" providerId="LiveId" clId="{9BAFA7B2-D1A2-4539-9121-CE4FE4584F14}" dt="2026-01-08T19:37:45.202" v="309" actId="5793"/>
          <ac:spMkLst>
            <pc:docMk/>
            <pc:sldMk cId="2992706458" sldId="333"/>
            <ac:spMk id="3" creationId="{E9CB5B4B-F1A6-7B52-E6A4-EBA07F2FB66B}"/>
          </ac:spMkLst>
        </pc:spChg>
      </pc:sldChg>
      <pc:sldChg chg="add del">
        <pc:chgData name="M Arsalan" userId="266b742d5e0869af" providerId="LiveId" clId="{9BAFA7B2-D1A2-4539-9121-CE4FE4584F14}" dt="2026-01-08T19:36:05.301" v="257" actId="47"/>
        <pc:sldMkLst>
          <pc:docMk/>
          <pc:sldMk cId="1273590340" sldId="334"/>
        </pc:sldMkLst>
      </pc:sldChg>
      <pc:sldChg chg="modSp add mod">
        <pc:chgData name="M Arsalan" userId="266b742d5e0869af" providerId="LiveId" clId="{9BAFA7B2-D1A2-4539-9121-CE4FE4584F14}" dt="2026-01-08T19:38:08.772" v="316" actId="207"/>
        <pc:sldMkLst>
          <pc:docMk/>
          <pc:sldMk cId="3263290689" sldId="334"/>
        </pc:sldMkLst>
        <pc:spChg chg="mod">
          <ac:chgData name="M Arsalan" userId="266b742d5e0869af" providerId="LiveId" clId="{9BAFA7B2-D1A2-4539-9121-CE4FE4584F14}" dt="2026-01-08T19:38:08.772" v="316" actId="207"/>
          <ac:spMkLst>
            <pc:docMk/>
            <pc:sldMk cId="3263290689" sldId="334"/>
            <ac:spMk id="3" creationId="{E486A4A4-8EB0-DCBD-0948-19D8EA83CF1F}"/>
          </ac:spMkLst>
        </pc:spChg>
      </pc:sldChg>
      <pc:sldChg chg="modSp add mod">
        <pc:chgData name="M Arsalan" userId="266b742d5e0869af" providerId="LiveId" clId="{9BAFA7B2-D1A2-4539-9121-CE4FE4584F14}" dt="2026-01-08T19:38:27.805" v="320" actId="207"/>
        <pc:sldMkLst>
          <pc:docMk/>
          <pc:sldMk cId="651904344" sldId="335"/>
        </pc:sldMkLst>
        <pc:spChg chg="mod">
          <ac:chgData name="M Arsalan" userId="266b742d5e0869af" providerId="LiveId" clId="{9BAFA7B2-D1A2-4539-9121-CE4FE4584F14}" dt="2026-01-08T19:38:27.805" v="320" actId="207"/>
          <ac:spMkLst>
            <pc:docMk/>
            <pc:sldMk cId="651904344" sldId="335"/>
            <ac:spMk id="3" creationId="{26FB2A24-5A40-2F9E-D167-B2587BF9D943}"/>
          </ac:spMkLst>
        </pc:spChg>
      </pc:sldChg>
      <pc:sldChg chg="add del">
        <pc:chgData name="M Arsalan" userId="266b742d5e0869af" providerId="LiveId" clId="{9BAFA7B2-D1A2-4539-9121-CE4FE4584F14}" dt="2026-01-08T19:36:05.301" v="257" actId="47"/>
        <pc:sldMkLst>
          <pc:docMk/>
          <pc:sldMk cId="2985024766" sldId="335"/>
        </pc:sldMkLst>
      </pc:sldChg>
      <pc:sldChg chg="modSp add mod">
        <pc:chgData name="M Arsalan" userId="266b742d5e0869af" providerId="LiveId" clId="{9BAFA7B2-D1A2-4539-9121-CE4FE4584F14}" dt="2026-01-08T19:39:20.091" v="337" actId="207"/>
        <pc:sldMkLst>
          <pc:docMk/>
          <pc:sldMk cId="2973422369" sldId="336"/>
        </pc:sldMkLst>
        <pc:spChg chg="mod">
          <ac:chgData name="M Arsalan" userId="266b742d5e0869af" providerId="LiveId" clId="{9BAFA7B2-D1A2-4539-9121-CE4FE4584F14}" dt="2026-01-08T19:38:46.860" v="326" actId="207"/>
          <ac:spMkLst>
            <pc:docMk/>
            <pc:sldMk cId="2973422369" sldId="336"/>
            <ac:spMk id="2" creationId="{9FF8DE59-93D7-DB19-2792-4277B4F4A8AD}"/>
          </ac:spMkLst>
        </pc:spChg>
        <pc:spChg chg="mod">
          <ac:chgData name="M Arsalan" userId="266b742d5e0869af" providerId="LiveId" clId="{9BAFA7B2-D1A2-4539-9121-CE4FE4584F14}" dt="2026-01-08T19:39:20.091" v="337" actId="207"/>
          <ac:spMkLst>
            <pc:docMk/>
            <pc:sldMk cId="2973422369" sldId="336"/>
            <ac:spMk id="3" creationId="{E5B9E3C1-16B2-E709-1E51-8832E7291013}"/>
          </ac:spMkLst>
        </pc:spChg>
      </pc:sldChg>
      <pc:sldChg chg="add del">
        <pc:chgData name="M Arsalan" userId="266b742d5e0869af" providerId="LiveId" clId="{9BAFA7B2-D1A2-4539-9121-CE4FE4584F14}" dt="2026-01-08T19:36:05.301" v="257" actId="47"/>
        <pc:sldMkLst>
          <pc:docMk/>
          <pc:sldMk cId="3257775521" sldId="336"/>
        </pc:sldMkLst>
      </pc:sldChg>
      <pc:sldChg chg="modSp add mod">
        <pc:chgData name="M Arsalan" userId="266b742d5e0869af" providerId="LiveId" clId="{9BAFA7B2-D1A2-4539-9121-CE4FE4584F14}" dt="2026-01-08T19:39:48.916" v="346" actId="207"/>
        <pc:sldMkLst>
          <pc:docMk/>
          <pc:sldMk cId="758380681" sldId="337"/>
        </pc:sldMkLst>
        <pc:spChg chg="mod">
          <ac:chgData name="M Arsalan" userId="266b742d5e0869af" providerId="LiveId" clId="{9BAFA7B2-D1A2-4539-9121-CE4FE4584F14}" dt="2026-01-08T19:39:48.916" v="346" actId="207"/>
          <ac:spMkLst>
            <pc:docMk/>
            <pc:sldMk cId="758380681" sldId="337"/>
            <ac:spMk id="3" creationId="{AB261160-5FEC-D2A9-E0A9-06B3821644CD}"/>
          </ac:spMkLst>
        </pc:spChg>
      </pc:sldChg>
      <pc:sldChg chg="add del">
        <pc:chgData name="M Arsalan" userId="266b742d5e0869af" providerId="LiveId" clId="{9BAFA7B2-D1A2-4539-9121-CE4FE4584F14}" dt="2026-01-08T19:36:05.301" v="257" actId="47"/>
        <pc:sldMkLst>
          <pc:docMk/>
          <pc:sldMk cId="3992154106" sldId="337"/>
        </pc:sldMkLst>
      </pc:sldChg>
      <pc:sldChg chg="modSp add mod">
        <pc:chgData name="M Arsalan" userId="266b742d5e0869af" providerId="LiveId" clId="{9BAFA7B2-D1A2-4539-9121-CE4FE4584F14}" dt="2026-01-08T19:40:25.356" v="356" actId="207"/>
        <pc:sldMkLst>
          <pc:docMk/>
          <pc:sldMk cId="277031737" sldId="338"/>
        </pc:sldMkLst>
        <pc:spChg chg="mod">
          <ac:chgData name="M Arsalan" userId="266b742d5e0869af" providerId="LiveId" clId="{9BAFA7B2-D1A2-4539-9121-CE4FE4584F14}" dt="2026-01-08T19:40:25.356" v="356" actId="207"/>
          <ac:spMkLst>
            <pc:docMk/>
            <pc:sldMk cId="277031737" sldId="338"/>
            <ac:spMk id="3" creationId="{6EE7064E-C847-6980-17C4-D1DA24CE1014}"/>
          </ac:spMkLst>
        </pc:spChg>
      </pc:sldChg>
      <pc:sldChg chg="add del">
        <pc:chgData name="M Arsalan" userId="266b742d5e0869af" providerId="LiveId" clId="{9BAFA7B2-D1A2-4539-9121-CE4FE4584F14}" dt="2026-01-08T19:36:05.301" v="257" actId="47"/>
        <pc:sldMkLst>
          <pc:docMk/>
          <pc:sldMk cId="2794301128" sldId="338"/>
        </pc:sldMkLst>
      </pc:sldChg>
      <pc:sldChg chg="add del">
        <pc:chgData name="M Arsalan" userId="266b742d5e0869af" providerId="LiveId" clId="{9BAFA7B2-D1A2-4539-9121-CE4FE4584F14}" dt="2026-01-08T19:36:05.301" v="257" actId="47"/>
        <pc:sldMkLst>
          <pc:docMk/>
          <pc:sldMk cId="1919881009" sldId="339"/>
        </pc:sldMkLst>
      </pc:sldChg>
      <pc:sldChg chg="modSp add mod">
        <pc:chgData name="M Arsalan" userId="266b742d5e0869af" providerId="LiveId" clId="{9BAFA7B2-D1A2-4539-9121-CE4FE4584F14}" dt="2026-01-08T19:40:43.858" v="363" actId="5793"/>
        <pc:sldMkLst>
          <pc:docMk/>
          <pc:sldMk cId="1973318918" sldId="339"/>
        </pc:sldMkLst>
        <pc:spChg chg="mod">
          <ac:chgData name="M Arsalan" userId="266b742d5e0869af" providerId="LiveId" clId="{9BAFA7B2-D1A2-4539-9121-CE4FE4584F14}" dt="2026-01-08T19:40:43.858" v="363" actId="5793"/>
          <ac:spMkLst>
            <pc:docMk/>
            <pc:sldMk cId="1973318918" sldId="339"/>
            <ac:spMk id="3" creationId="{F34D88A9-4692-EFA7-9F1D-5F3C9B734BA2}"/>
          </ac:spMkLst>
        </pc:spChg>
      </pc:sldChg>
      <pc:sldChg chg="add del">
        <pc:chgData name="M Arsalan" userId="266b742d5e0869af" providerId="LiveId" clId="{9BAFA7B2-D1A2-4539-9121-CE4FE4584F14}" dt="2026-01-08T19:36:05.301" v="257" actId="47"/>
        <pc:sldMkLst>
          <pc:docMk/>
          <pc:sldMk cId="201670693" sldId="340"/>
        </pc:sldMkLst>
      </pc:sldChg>
      <pc:sldChg chg="add del">
        <pc:chgData name="M Arsalan" userId="266b742d5e0869af" providerId="LiveId" clId="{9BAFA7B2-D1A2-4539-9121-CE4FE4584F14}" dt="2026-01-08T19:40:47.763" v="365"/>
        <pc:sldMkLst>
          <pc:docMk/>
          <pc:sldMk cId="809638046" sldId="340"/>
        </pc:sldMkLst>
      </pc:sldChg>
      <pc:sldChg chg="modSp add mod">
        <pc:chgData name="M Arsalan" userId="266b742d5e0869af" providerId="LiveId" clId="{9BAFA7B2-D1A2-4539-9121-CE4FE4584F14}" dt="2026-01-08T19:41:26.103" v="374" actId="207"/>
        <pc:sldMkLst>
          <pc:docMk/>
          <pc:sldMk cId="3340420389" sldId="340"/>
        </pc:sldMkLst>
        <pc:spChg chg="mod">
          <ac:chgData name="M Arsalan" userId="266b742d5e0869af" providerId="LiveId" clId="{9BAFA7B2-D1A2-4539-9121-CE4FE4584F14}" dt="2026-01-08T19:41:03.762" v="369" actId="207"/>
          <ac:spMkLst>
            <pc:docMk/>
            <pc:sldMk cId="3340420389" sldId="340"/>
            <ac:spMk id="2" creationId="{9F61C225-08B1-D0D5-4779-1FE74B48D83B}"/>
          </ac:spMkLst>
        </pc:spChg>
        <pc:spChg chg="mod">
          <ac:chgData name="M Arsalan" userId="266b742d5e0869af" providerId="LiveId" clId="{9BAFA7B2-D1A2-4539-9121-CE4FE4584F14}" dt="2026-01-08T19:41:26.103" v="374" actId="207"/>
          <ac:spMkLst>
            <pc:docMk/>
            <pc:sldMk cId="3340420389" sldId="340"/>
            <ac:spMk id="3" creationId="{533E39EE-BFDD-BBC3-C634-ADB0E803A962}"/>
          </ac:spMkLst>
        </pc:spChg>
      </pc:sldChg>
      <pc:sldChg chg="modSp add mod">
        <pc:chgData name="M Arsalan" userId="266b742d5e0869af" providerId="LiveId" clId="{9BAFA7B2-D1A2-4539-9121-CE4FE4584F14}" dt="2026-01-08T19:42:02.410" v="386" actId="403"/>
        <pc:sldMkLst>
          <pc:docMk/>
          <pc:sldMk cId="777003219" sldId="341"/>
        </pc:sldMkLst>
        <pc:spChg chg="mod">
          <ac:chgData name="M Arsalan" userId="266b742d5e0869af" providerId="LiveId" clId="{9BAFA7B2-D1A2-4539-9121-CE4FE4584F14}" dt="2026-01-08T19:42:02.410" v="386" actId="403"/>
          <ac:spMkLst>
            <pc:docMk/>
            <pc:sldMk cId="777003219" sldId="341"/>
            <ac:spMk id="3" creationId="{48321486-843E-3A68-D787-A4D663165667}"/>
          </ac:spMkLst>
        </pc:spChg>
      </pc:sldChg>
      <pc:sldChg chg="add del">
        <pc:chgData name="M Arsalan" userId="266b742d5e0869af" providerId="LiveId" clId="{9BAFA7B2-D1A2-4539-9121-CE4FE4584F14}" dt="2026-01-08T19:36:05.301" v="257" actId="47"/>
        <pc:sldMkLst>
          <pc:docMk/>
          <pc:sldMk cId="1139780186" sldId="341"/>
        </pc:sldMkLst>
      </pc:sldChg>
      <pc:sldChg chg="add del">
        <pc:chgData name="M Arsalan" userId="266b742d5e0869af" providerId="LiveId" clId="{9BAFA7B2-D1A2-4539-9121-CE4FE4584F14}" dt="2026-01-08T19:36:05.301" v="257" actId="47"/>
        <pc:sldMkLst>
          <pc:docMk/>
          <pc:sldMk cId="3210132194" sldId="342"/>
        </pc:sldMkLst>
      </pc:sldChg>
      <pc:sldChg chg="modSp add mod">
        <pc:chgData name="M Arsalan" userId="266b742d5e0869af" providerId="LiveId" clId="{9BAFA7B2-D1A2-4539-9121-CE4FE4584F14}" dt="2026-01-08T19:42:42.635" v="397" actId="207"/>
        <pc:sldMkLst>
          <pc:docMk/>
          <pc:sldMk cId="4270030578" sldId="342"/>
        </pc:sldMkLst>
        <pc:spChg chg="mod">
          <ac:chgData name="M Arsalan" userId="266b742d5e0869af" providerId="LiveId" clId="{9BAFA7B2-D1A2-4539-9121-CE4FE4584F14}" dt="2026-01-08T19:42:42.635" v="397" actId="207"/>
          <ac:spMkLst>
            <pc:docMk/>
            <pc:sldMk cId="4270030578" sldId="342"/>
            <ac:spMk id="3" creationId="{BB73FC0B-C5D1-5168-83FC-434983557ACE}"/>
          </ac:spMkLst>
        </pc:spChg>
      </pc:sldChg>
      <pc:sldChg chg="modSp add mod">
        <pc:chgData name="M Arsalan" userId="266b742d5e0869af" providerId="LiveId" clId="{9BAFA7B2-D1A2-4539-9121-CE4FE4584F14}" dt="2026-01-08T19:43:19.378" v="411" actId="207"/>
        <pc:sldMkLst>
          <pc:docMk/>
          <pc:sldMk cId="3329408457" sldId="343"/>
        </pc:sldMkLst>
        <pc:spChg chg="mod">
          <ac:chgData name="M Arsalan" userId="266b742d5e0869af" providerId="LiveId" clId="{9BAFA7B2-D1A2-4539-9121-CE4FE4584F14}" dt="2026-01-08T19:43:19.378" v="411" actId="207"/>
          <ac:spMkLst>
            <pc:docMk/>
            <pc:sldMk cId="3329408457" sldId="343"/>
            <ac:spMk id="3" creationId="{BFF4DEBE-B925-60FF-C640-F13BCB663DDB}"/>
          </ac:spMkLst>
        </pc:spChg>
      </pc:sldChg>
      <pc:sldChg chg="modSp add mod">
        <pc:chgData name="M Arsalan" userId="266b742d5e0869af" providerId="LiveId" clId="{9BAFA7B2-D1A2-4539-9121-CE4FE4584F14}" dt="2026-01-08T19:44:07.551" v="428" actId="207"/>
        <pc:sldMkLst>
          <pc:docMk/>
          <pc:sldMk cId="116259077" sldId="344"/>
        </pc:sldMkLst>
        <pc:spChg chg="mod">
          <ac:chgData name="M Arsalan" userId="266b742d5e0869af" providerId="LiveId" clId="{9BAFA7B2-D1A2-4539-9121-CE4FE4584F14}" dt="2026-01-08T19:43:34.050" v="415" actId="207"/>
          <ac:spMkLst>
            <pc:docMk/>
            <pc:sldMk cId="116259077" sldId="344"/>
            <ac:spMk id="2" creationId="{514C89DA-0C2C-32D3-D039-7B5275849868}"/>
          </ac:spMkLst>
        </pc:spChg>
        <pc:spChg chg="mod">
          <ac:chgData name="M Arsalan" userId="266b742d5e0869af" providerId="LiveId" clId="{9BAFA7B2-D1A2-4539-9121-CE4FE4584F14}" dt="2026-01-08T19:44:07.551" v="428" actId="207"/>
          <ac:spMkLst>
            <pc:docMk/>
            <pc:sldMk cId="116259077" sldId="344"/>
            <ac:spMk id="3" creationId="{D8B6B7D8-38A9-A854-68C9-3D3ED10D8457}"/>
          </ac:spMkLst>
        </pc:spChg>
      </pc:sldChg>
      <pc:sldChg chg="modSp add mod">
        <pc:chgData name="M Arsalan" userId="266b742d5e0869af" providerId="LiveId" clId="{9BAFA7B2-D1A2-4539-9121-CE4FE4584F14}" dt="2026-01-08T19:44:22.736" v="434" actId="5793"/>
        <pc:sldMkLst>
          <pc:docMk/>
          <pc:sldMk cId="3835404577" sldId="345"/>
        </pc:sldMkLst>
        <pc:spChg chg="mod">
          <ac:chgData name="M Arsalan" userId="266b742d5e0869af" providerId="LiveId" clId="{9BAFA7B2-D1A2-4539-9121-CE4FE4584F14}" dt="2026-01-08T19:44:22.736" v="434" actId="5793"/>
          <ac:spMkLst>
            <pc:docMk/>
            <pc:sldMk cId="3835404577" sldId="345"/>
            <ac:spMk id="3" creationId="{258D9F3A-4178-327F-AF25-102A284D2A19}"/>
          </ac:spMkLst>
        </pc:spChg>
      </pc:sldChg>
      <pc:sldChg chg="modSp add mod">
        <pc:chgData name="M Arsalan" userId="266b742d5e0869af" providerId="LiveId" clId="{9BAFA7B2-D1A2-4539-9121-CE4FE4584F14}" dt="2026-01-08T19:44:57.312" v="446" actId="403"/>
        <pc:sldMkLst>
          <pc:docMk/>
          <pc:sldMk cId="366048660" sldId="346"/>
        </pc:sldMkLst>
        <pc:spChg chg="mod">
          <ac:chgData name="M Arsalan" userId="266b742d5e0869af" providerId="LiveId" clId="{9BAFA7B2-D1A2-4539-9121-CE4FE4584F14}" dt="2026-01-08T19:44:57.312" v="446" actId="403"/>
          <ac:spMkLst>
            <pc:docMk/>
            <pc:sldMk cId="366048660" sldId="346"/>
            <ac:spMk id="3" creationId="{4F04DF64-193B-88B7-8AD5-3AC1F2420A09}"/>
          </ac:spMkLst>
        </pc:spChg>
      </pc:sldChg>
      <pc:sldChg chg="modSp add mod">
        <pc:chgData name="M Arsalan" userId="266b742d5e0869af" providerId="LiveId" clId="{9BAFA7B2-D1A2-4539-9121-CE4FE4584F14}" dt="2026-01-08T19:45:11.929" v="450" actId="207"/>
        <pc:sldMkLst>
          <pc:docMk/>
          <pc:sldMk cId="1626459366" sldId="347"/>
        </pc:sldMkLst>
        <pc:spChg chg="mod">
          <ac:chgData name="M Arsalan" userId="266b742d5e0869af" providerId="LiveId" clId="{9BAFA7B2-D1A2-4539-9121-CE4FE4584F14}" dt="2026-01-08T19:45:11.929" v="450" actId="207"/>
          <ac:spMkLst>
            <pc:docMk/>
            <pc:sldMk cId="1626459366" sldId="347"/>
            <ac:spMk id="3" creationId="{0D8F9EBC-35DB-B99B-0BDB-BD92C6B900C3}"/>
          </ac:spMkLst>
        </pc:spChg>
      </pc:sldChg>
      <pc:sldChg chg="modSp add mod">
        <pc:chgData name="M Arsalan" userId="266b742d5e0869af" providerId="LiveId" clId="{9BAFA7B2-D1A2-4539-9121-CE4FE4584F14}" dt="2026-01-08T19:45:40.269" v="472" actId="20577"/>
        <pc:sldMkLst>
          <pc:docMk/>
          <pc:sldMk cId="1277995164" sldId="348"/>
        </pc:sldMkLst>
        <pc:spChg chg="mod">
          <ac:chgData name="M Arsalan" userId="266b742d5e0869af" providerId="LiveId" clId="{9BAFA7B2-D1A2-4539-9121-CE4FE4584F14}" dt="2026-01-08T19:45:40.269" v="472" actId="20577"/>
          <ac:spMkLst>
            <pc:docMk/>
            <pc:sldMk cId="1277995164" sldId="348"/>
            <ac:spMk id="2" creationId="{8A833256-C15F-A93E-1BCE-9303CC8A9EC7}"/>
          </ac:spMkLst>
        </pc:spChg>
        <pc:spChg chg="mod">
          <ac:chgData name="M Arsalan" userId="266b742d5e0869af" providerId="LiveId" clId="{9BAFA7B2-D1A2-4539-9121-CE4FE4584F14}" dt="2026-01-08T19:45:31.299" v="465" actId="27636"/>
          <ac:spMkLst>
            <pc:docMk/>
            <pc:sldMk cId="1277995164" sldId="348"/>
            <ac:spMk id="3" creationId="{05317C3A-0A82-83E0-5036-DDDEC3B9DE8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4AC611-70C2-4D7D-ABE5-A99A0DD5B488}" type="datetimeFigureOut">
              <a:rPr lang="en-GB" smtClean="0"/>
              <a:t>08/01/2026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EAA2C-ACD7-49FA-B856-B959232ECC3A}" type="slidenum">
              <a:rPr lang="en-GB" smtClean="0"/>
              <a:t>‹#›</a:t>
            </a:fld>
            <a:endParaRPr lang="en-GB"/>
          </a:p>
        </p:txBody>
      </p:sp>
    </p:spTree>
    <p:extLst>
      <p:ext uri="{BB962C8B-B14F-4D97-AF65-F5344CB8AC3E}">
        <p14:creationId xmlns:p14="http://schemas.microsoft.com/office/powerpoint/2010/main" val="421250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85F874-E078-4799-8B97-12AA40DE29AB}" type="slidenum">
              <a:rPr lang="en-GB" smtClean="0"/>
              <a:t>1</a:t>
            </a:fld>
            <a:endParaRPr lang="en-GB"/>
          </a:p>
        </p:txBody>
      </p:sp>
    </p:spTree>
    <p:extLst>
      <p:ext uri="{BB962C8B-B14F-4D97-AF65-F5344CB8AC3E}">
        <p14:creationId xmlns:p14="http://schemas.microsoft.com/office/powerpoint/2010/main" val="1593727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B9C291D-AE3F-46EF-989E-CF228EA6524B}"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476469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92BEA7-B452-4EB2-830C-484D23E4015F}"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2516357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389BA4C-EC28-4212-89D8-7BC2421369B5}"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1019474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98AB9BF-EDD2-472C-B0AA-F4579B386F62}" type="datetime1">
              <a:rPr lang="en-GB" smtClean="0"/>
              <a:t>08/01/2026</a:t>
            </a:fld>
            <a:endParaRPr lang="en-GB"/>
          </a:p>
        </p:txBody>
      </p:sp>
      <p:sp>
        <p:nvSpPr>
          <p:cNvPr id="6" name="Footer Placeholder 5"/>
          <p:cNvSpPr>
            <a:spLocks noGrp="1"/>
          </p:cNvSpPr>
          <p:nvPr>
            <p:ph type="ftr" sz="quarter" idx="11"/>
          </p:nvPr>
        </p:nvSpPr>
        <p:spPr/>
        <p:txBody>
          <a:bodyPr/>
          <a:lstStyle/>
          <a:p>
            <a:r>
              <a:rPr lang="en-GB"/>
              <a:t>CMLS Global </a:t>
            </a:r>
          </a:p>
        </p:txBody>
      </p:sp>
      <p:sp>
        <p:nvSpPr>
          <p:cNvPr id="7" name="Slide Number Placeholder 6"/>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573066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F26C5DD-B56C-48C3-96D7-8F8C051B3757}" type="datetime1">
              <a:rPr lang="en-GB" smtClean="0"/>
              <a:t>08/01/2026</a:t>
            </a:fld>
            <a:endParaRPr lang="en-GB"/>
          </a:p>
        </p:txBody>
      </p:sp>
      <p:sp>
        <p:nvSpPr>
          <p:cNvPr id="8" name="Footer Placeholder 7"/>
          <p:cNvSpPr>
            <a:spLocks noGrp="1"/>
          </p:cNvSpPr>
          <p:nvPr>
            <p:ph type="ftr" sz="quarter" idx="11"/>
          </p:nvPr>
        </p:nvSpPr>
        <p:spPr/>
        <p:txBody>
          <a:bodyPr/>
          <a:lstStyle/>
          <a:p>
            <a:r>
              <a:rPr lang="en-GB"/>
              <a:t>CMLS Global </a:t>
            </a:r>
          </a:p>
        </p:txBody>
      </p:sp>
      <p:sp>
        <p:nvSpPr>
          <p:cNvPr id="9" name="Slide Number Placeholder 8"/>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285866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74BBCDA-A8BF-404E-B7BE-FD82FCE504D9}" type="datetime1">
              <a:rPr lang="en-GB" smtClean="0"/>
              <a:t>08/01/2026</a:t>
            </a:fld>
            <a:endParaRPr lang="en-GB"/>
          </a:p>
        </p:txBody>
      </p:sp>
      <p:sp>
        <p:nvSpPr>
          <p:cNvPr id="4" name="Footer Placeholder 3"/>
          <p:cNvSpPr>
            <a:spLocks noGrp="1"/>
          </p:cNvSpPr>
          <p:nvPr>
            <p:ph type="ftr" sz="quarter" idx="11"/>
          </p:nvPr>
        </p:nvSpPr>
        <p:spPr/>
        <p:txBody>
          <a:bodyPr/>
          <a:lstStyle/>
          <a:p>
            <a:r>
              <a:rPr lang="en-GB"/>
              <a:t>CMLS Global </a:t>
            </a:r>
          </a:p>
        </p:txBody>
      </p:sp>
      <p:sp>
        <p:nvSpPr>
          <p:cNvPr id="5" name="Slide Number Placeholder 4"/>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459824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7F6C82-77D0-4670-BE5E-BC75CB824C56}" type="datetime1">
              <a:rPr lang="en-GB" smtClean="0"/>
              <a:t>08/01/2026</a:t>
            </a:fld>
            <a:endParaRPr lang="en-GB"/>
          </a:p>
        </p:txBody>
      </p:sp>
      <p:sp>
        <p:nvSpPr>
          <p:cNvPr id="3" name="Footer Placeholder 2"/>
          <p:cNvSpPr>
            <a:spLocks noGrp="1"/>
          </p:cNvSpPr>
          <p:nvPr>
            <p:ph type="ftr" sz="quarter" idx="11"/>
          </p:nvPr>
        </p:nvSpPr>
        <p:spPr/>
        <p:txBody>
          <a:bodyPr/>
          <a:lstStyle/>
          <a:p>
            <a:r>
              <a:rPr lang="en-GB"/>
              <a:t>CMLS Global </a:t>
            </a:r>
          </a:p>
        </p:txBody>
      </p:sp>
      <p:sp>
        <p:nvSpPr>
          <p:cNvPr id="4" name="Slide Number Placeholder 3"/>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446856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0F9C9D3-B8F7-4F8D-83C1-060201992802}" type="datetime1">
              <a:rPr lang="en-GB" smtClean="0"/>
              <a:t>08/01/2026</a:t>
            </a:fld>
            <a:endParaRPr lang="en-GB"/>
          </a:p>
        </p:txBody>
      </p:sp>
      <p:sp>
        <p:nvSpPr>
          <p:cNvPr id="6" name="Footer Placeholder 5"/>
          <p:cNvSpPr>
            <a:spLocks noGrp="1"/>
          </p:cNvSpPr>
          <p:nvPr>
            <p:ph type="ftr" sz="quarter" idx="11"/>
          </p:nvPr>
        </p:nvSpPr>
        <p:spPr/>
        <p:txBody>
          <a:bodyPr/>
          <a:lstStyle/>
          <a:p>
            <a:r>
              <a:rPr lang="en-GB"/>
              <a:t>CMLS Global </a:t>
            </a:r>
          </a:p>
        </p:txBody>
      </p:sp>
      <p:sp>
        <p:nvSpPr>
          <p:cNvPr id="7" name="Slide Number Placeholder 6"/>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2525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2A6E82-43FA-48B9-AACC-4BEA360DF150}" type="datetime1">
              <a:rPr lang="en-GB" smtClean="0"/>
              <a:t>08/01/2026</a:t>
            </a:fld>
            <a:endParaRPr lang="en-GB"/>
          </a:p>
        </p:txBody>
      </p:sp>
      <p:sp>
        <p:nvSpPr>
          <p:cNvPr id="6" name="Footer Placeholder 5"/>
          <p:cNvSpPr>
            <a:spLocks noGrp="1"/>
          </p:cNvSpPr>
          <p:nvPr>
            <p:ph type="ftr" sz="quarter" idx="11"/>
          </p:nvPr>
        </p:nvSpPr>
        <p:spPr/>
        <p:txBody>
          <a:bodyPr/>
          <a:lstStyle/>
          <a:p>
            <a:r>
              <a:rPr lang="en-GB"/>
              <a:t>CMLS Global </a:t>
            </a:r>
          </a:p>
        </p:txBody>
      </p:sp>
      <p:sp>
        <p:nvSpPr>
          <p:cNvPr id="7" name="Slide Number Placeholder 6"/>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657567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C14AF7E-088A-49DF-B83B-6FDA5205985D}"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50938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F4F13B9-1999-4F86-8D8B-447A63D770DA}"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2265548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5B9FEF-CC06-4F08-9408-CF6E8E5BC121}" type="datetime1">
              <a:rPr lang="en-GB" smtClean="0"/>
              <a:t>08/01/2026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CMLS Global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89A94E-C5F3-49F1-B919-A2B9564354F6}" type="slidenum">
              <a:rPr lang="en-GB" smtClean="0"/>
              <a:t>‹#›</a:t>
            </a:fld>
            <a:endParaRPr lang="en-GB"/>
          </a:p>
        </p:txBody>
      </p:sp>
    </p:spTree>
    <p:extLst>
      <p:ext uri="{BB962C8B-B14F-4D97-AF65-F5344CB8AC3E}">
        <p14:creationId xmlns:p14="http://schemas.microsoft.com/office/powerpoint/2010/main" val="3028919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2386451" y="1165147"/>
            <a:ext cx="7223760" cy="1640840"/>
          </a:xfrm>
          <a:prstGeom prst="roundRect">
            <a:avLst/>
          </a:prstGeom>
          <a:no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rmAutofit fontScale="77500" lnSpcReduction="20000"/>
          </a:bodyPr>
          <a:lstStyle/>
          <a:p>
            <a:pPr algn="ctr">
              <a:lnSpc>
                <a:spcPct val="90000"/>
              </a:lnSpc>
              <a:spcBef>
                <a:spcPct val="0"/>
              </a:spcBef>
              <a:spcAft>
                <a:spcPts val="600"/>
              </a:spcAft>
            </a:pPr>
            <a:r>
              <a:rPr lang="en-US" sz="4800" b="1" dirty="0">
                <a:solidFill>
                  <a:schemeClr val="tx1"/>
                </a:solidFill>
                <a:latin typeface="+mj-lt"/>
                <a:ea typeface="+mj-ea"/>
                <a:cs typeface="+mj-cs"/>
              </a:rPr>
              <a:t>L7 / Postgraduate</a:t>
            </a:r>
          </a:p>
          <a:p>
            <a:pPr algn="ctr">
              <a:lnSpc>
                <a:spcPct val="90000"/>
              </a:lnSpc>
              <a:spcBef>
                <a:spcPct val="0"/>
              </a:spcBef>
              <a:spcAft>
                <a:spcPts val="600"/>
              </a:spcAft>
            </a:pPr>
            <a:r>
              <a:rPr lang="en-US" sz="4800" b="1" dirty="0">
                <a:solidFill>
                  <a:schemeClr val="tx1"/>
                </a:solidFill>
                <a:latin typeface="+mj-lt"/>
                <a:ea typeface="+mj-ea"/>
                <a:cs typeface="+mj-cs"/>
              </a:rPr>
              <a:t>Diploma in International Business Law</a:t>
            </a:r>
          </a:p>
        </p:txBody>
      </p:sp>
      <p:sp>
        <p:nvSpPr>
          <p:cNvPr id="7" name="Rounded Rectangle 6"/>
          <p:cNvSpPr/>
          <p:nvPr/>
        </p:nvSpPr>
        <p:spPr>
          <a:xfrm>
            <a:off x="1245617" y="3429000"/>
            <a:ext cx="9697715" cy="1881960"/>
          </a:xfrm>
          <a:prstGeom prst="roundRect">
            <a:avLst/>
          </a:prstGeom>
          <a:no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ormAutofit/>
          </a:bodyPr>
          <a:lstStyle/>
          <a:p>
            <a:pPr algn="ctr">
              <a:lnSpc>
                <a:spcPct val="90000"/>
              </a:lnSpc>
              <a:spcBef>
                <a:spcPts val="1000"/>
              </a:spcBef>
            </a:pPr>
            <a:r>
              <a:rPr lang="en-US" sz="3600" b="1" dirty="0">
                <a:solidFill>
                  <a:srgbClr val="FF0000"/>
                </a:solidFill>
              </a:rPr>
              <a:t>Unit 1 – </a:t>
            </a:r>
            <a:r>
              <a:rPr lang="en-GB" sz="3600" b="1" dirty="0">
                <a:solidFill>
                  <a:srgbClr val="FF0000"/>
                </a:solidFill>
              </a:rPr>
              <a:t>International Trade Law</a:t>
            </a:r>
          </a:p>
          <a:p>
            <a:pPr algn="ctr">
              <a:lnSpc>
                <a:spcPct val="90000"/>
              </a:lnSpc>
              <a:spcBef>
                <a:spcPts val="1000"/>
              </a:spcBef>
            </a:pPr>
            <a:r>
              <a:rPr lang="en-US" sz="2400" b="1" dirty="0">
                <a:solidFill>
                  <a:schemeClr val="tx1"/>
                </a:solidFill>
              </a:rPr>
              <a:t>Cambridge Management and Leadership School</a:t>
            </a:r>
          </a:p>
          <a:p>
            <a:pPr algn="ctr">
              <a:lnSpc>
                <a:spcPct val="90000"/>
              </a:lnSpc>
              <a:spcBef>
                <a:spcPts val="1000"/>
              </a:spcBef>
            </a:pPr>
            <a:r>
              <a:rPr lang="en-US" sz="2400" b="1" dirty="0">
                <a:solidFill>
                  <a:schemeClr val="tx1"/>
                </a:solidFill>
              </a:rPr>
              <a:t>Cambridge, UK </a:t>
            </a:r>
          </a:p>
        </p:txBody>
      </p:sp>
      <p:pic>
        <p:nvPicPr>
          <p:cNvPr id="4" name="Picture 3"/>
          <p:cNvPicPr>
            <a:picLocks noChangeAspect="1"/>
          </p:cNvPicPr>
          <p:nvPr/>
        </p:nvPicPr>
        <p:blipFill>
          <a:blip r:embed="rId3"/>
          <a:srcRect r="1480"/>
          <a:stretch>
            <a:fillRect/>
          </a:stretch>
        </p:blipFill>
        <p:spPr>
          <a:xfrm>
            <a:off x="10193124" y="909008"/>
            <a:ext cx="1280140" cy="1758304"/>
          </a:xfrm>
          <a:prstGeom prst="rect">
            <a:avLst/>
          </a:prstGeom>
        </p:spPr>
      </p:pic>
      <p:sp>
        <p:nvSpPr>
          <p:cNvPr id="2" name="Footer Placeholder 1"/>
          <p:cNvSpPr>
            <a:spLocks noGrp="1"/>
          </p:cNvSpPr>
          <p:nvPr>
            <p:ph type="ftr" sz="quarter" idx="11"/>
          </p:nvPr>
        </p:nvSpPr>
        <p:spPr>
          <a:xfrm>
            <a:off x="5354954" y="6356350"/>
            <a:ext cx="4636257" cy="365125"/>
          </a:xfrm>
        </p:spPr>
        <p:txBody>
          <a:bodyPr vert="horz" lIns="91440" tIns="45720" rIns="91440" bIns="45720" rtlCol="0" anchor="ctr">
            <a:normAutofit/>
          </a:bodyPr>
          <a:lstStyle/>
          <a:p>
            <a:pPr algn="l">
              <a:spcAft>
                <a:spcPts val="600"/>
              </a:spcAft>
              <a:defRPr/>
            </a:pPr>
            <a:r>
              <a:rPr lang="en-US" kern="1200">
                <a:solidFill>
                  <a:prstClr val="black">
                    <a:tint val="75000"/>
                  </a:prstClr>
                </a:solidFill>
                <a:latin typeface="Calibri" panose="020F0502020204030204"/>
                <a:ea typeface="+mn-ea"/>
                <a:cs typeface="+mn-cs"/>
              </a:rPr>
              <a:t>CMLS Global </a:t>
            </a:r>
          </a:p>
        </p:txBody>
      </p:sp>
      <p:sp>
        <p:nvSpPr>
          <p:cNvPr id="3" name="Slide Number Placeholder 2"/>
          <p:cNvSpPr>
            <a:spLocks noGrp="1"/>
          </p:cNvSpPr>
          <p:nvPr>
            <p:ph type="sldNum" sz="quarter" idx="12"/>
          </p:nvPr>
        </p:nvSpPr>
        <p:spPr>
          <a:xfrm>
            <a:off x="10193124" y="6356350"/>
            <a:ext cx="1160675" cy="365125"/>
          </a:xfrm>
        </p:spPr>
        <p:txBody>
          <a:bodyPr vert="horz" lIns="91440" tIns="45720" rIns="91440" bIns="45720" rtlCol="0" anchor="ctr">
            <a:normAutofit/>
          </a:bodyPr>
          <a:lstStyle/>
          <a:p>
            <a:pPr>
              <a:spcAft>
                <a:spcPts val="600"/>
              </a:spcAft>
              <a:defRPr/>
            </a:pPr>
            <a:fld id="{575BA1BD-7BF2-498D-804C-B73334B600CA}" type="slidenum">
              <a:rPr lang="en-US" smtClean="0">
                <a:solidFill>
                  <a:prstClr val="black">
                    <a:tint val="75000"/>
                  </a:prstClr>
                </a:solidFill>
                <a:latin typeface="Calibri" panose="020F0502020204030204"/>
              </a:rPr>
              <a:pPr>
                <a:spcAft>
                  <a:spcPts val="600"/>
                </a:spcAft>
                <a:defRPr/>
              </a:pPr>
              <a:t>1</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011232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A6A26-7BCD-9F7C-BEE3-6DE67CCB48C8}"/>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00E1814A-25BB-41FB-C7FA-FB18B9F312E3}"/>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8AAD9C50-9C0D-BF7F-61C4-868A2A952A3A}"/>
              </a:ext>
            </a:extLst>
          </p:cNvPr>
          <p:cNvSpPr>
            <a:spLocks noGrp="1"/>
          </p:cNvSpPr>
          <p:nvPr>
            <p:ph type="sldNum" sz="quarter" idx="12"/>
          </p:nvPr>
        </p:nvSpPr>
        <p:spPr/>
        <p:txBody>
          <a:bodyPr/>
          <a:lstStyle/>
          <a:p>
            <a:fld id="{2B89A94E-C5F3-49F1-B919-A2B9564354F6}" type="slidenum">
              <a:rPr lang="en-GB" smtClean="0"/>
              <a:t>2</a:t>
            </a:fld>
            <a:endParaRPr lang="en-GB"/>
          </a:p>
        </p:txBody>
      </p:sp>
      <p:sp>
        <p:nvSpPr>
          <p:cNvPr id="7" name="Rounded Rectangle 6">
            <a:extLst>
              <a:ext uri="{FF2B5EF4-FFF2-40B4-BE49-F238E27FC236}">
                <a16:creationId xmlns:a16="http://schemas.microsoft.com/office/drawing/2014/main" id="{333DF658-97A5-E0FA-76B2-32B8347F2232}"/>
              </a:ext>
            </a:extLst>
          </p:cNvPr>
          <p:cNvSpPr/>
          <p:nvPr/>
        </p:nvSpPr>
        <p:spPr>
          <a:xfrm>
            <a:off x="609601" y="1148080"/>
            <a:ext cx="11094720" cy="4205514"/>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4400" dirty="0"/>
              <a:t>Learning Outcome – 1</a:t>
            </a:r>
          </a:p>
          <a:p>
            <a:endParaRPr lang="en-GB" sz="4400" dirty="0"/>
          </a:p>
          <a:p>
            <a:r>
              <a:rPr lang="en-GB" sz="4400" dirty="0"/>
              <a:t>Critically explain the concept of strategic trade, environmental competition and preferential trade arrangements in the international trade.</a:t>
            </a:r>
            <a:endParaRPr lang="en-GB" sz="2400" dirty="0"/>
          </a:p>
        </p:txBody>
      </p:sp>
    </p:spTree>
    <p:extLst>
      <p:ext uri="{BB962C8B-B14F-4D97-AF65-F5344CB8AC3E}">
        <p14:creationId xmlns:p14="http://schemas.microsoft.com/office/powerpoint/2010/main" val="1087630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49D3C-03C0-F250-59E8-6064CD8B3271}"/>
              </a:ext>
            </a:extLst>
          </p:cNvPr>
          <p:cNvSpPr>
            <a:spLocks noGrp="1"/>
          </p:cNvSpPr>
          <p:nvPr>
            <p:ph type="title"/>
          </p:nvPr>
        </p:nvSpPr>
        <p:spPr/>
        <p:txBody>
          <a:bodyPr>
            <a:normAutofit/>
          </a:bodyPr>
          <a:lstStyle/>
          <a:p>
            <a:r>
              <a:rPr lang="en-US" b="1" dirty="0">
                <a:solidFill>
                  <a:srgbClr val="C00000"/>
                </a:solidFill>
              </a:rPr>
              <a:t>Overview</a:t>
            </a:r>
          </a:p>
        </p:txBody>
      </p:sp>
      <p:sp>
        <p:nvSpPr>
          <p:cNvPr id="3" name="Content Placeholder 2">
            <a:extLst>
              <a:ext uri="{FF2B5EF4-FFF2-40B4-BE49-F238E27FC236}">
                <a16:creationId xmlns:a16="http://schemas.microsoft.com/office/drawing/2014/main" id="{FC307C82-E605-4F34-8D87-EC028FB32368}"/>
              </a:ext>
            </a:extLst>
          </p:cNvPr>
          <p:cNvSpPr>
            <a:spLocks noGrp="1"/>
          </p:cNvSpPr>
          <p:nvPr>
            <p:ph idx="1"/>
          </p:nvPr>
        </p:nvSpPr>
        <p:spPr/>
        <p:txBody>
          <a:bodyPr>
            <a:normAutofit/>
          </a:bodyPr>
          <a:lstStyle/>
          <a:p>
            <a:r>
              <a:rPr lang="en-GB" dirty="0"/>
              <a:t>International trade law operates at the intersection of economics, law, and public policy. Modern trade relations are shaped not only by market forces but also by strategic trade policies, environmental competition, and preferential trade arrangements (PTAs). These mechanisms influence how states protect domestic industries, regulate environmental standards, and structure international market access under the framework of the World Trade Organization (WTO).</a:t>
            </a:r>
          </a:p>
          <a:p>
            <a:endParaRPr lang="en-GB" dirty="0"/>
          </a:p>
        </p:txBody>
      </p:sp>
      <p:sp>
        <p:nvSpPr>
          <p:cNvPr id="4" name="Footer Placeholder 3">
            <a:extLst>
              <a:ext uri="{FF2B5EF4-FFF2-40B4-BE49-F238E27FC236}">
                <a16:creationId xmlns:a16="http://schemas.microsoft.com/office/drawing/2014/main" id="{A15135C0-4B82-27E2-4AAD-5709DF733AA6}"/>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F2B78991-B4E6-4255-0043-0E2608F87914}"/>
              </a:ext>
            </a:extLst>
          </p:cNvPr>
          <p:cNvSpPr>
            <a:spLocks noGrp="1"/>
          </p:cNvSpPr>
          <p:nvPr>
            <p:ph type="sldNum" sz="quarter" idx="12"/>
          </p:nvPr>
        </p:nvSpPr>
        <p:spPr/>
        <p:txBody>
          <a:bodyPr/>
          <a:lstStyle/>
          <a:p>
            <a:fld id="{2B89A94E-C5F3-49F1-B919-A2B9564354F6}" type="slidenum">
              <a:rPr lang="en-GB" smtClean="0"/>
              <a:t>3</a:t>
            </a:fld>
            <a:endParaRPr lang="en-GB"/>
          </a:p>
        </p:txBody>
      </p:sp>
    </p:spTree>
    <p:extLst>
      <p:ext uri="{BB962C8B-B14F-4D97-AF65-F5344CB8AC3E}">
        <p14:creationId xmlns:p14="http://schemas.microsoft.com/office/powerpoint/2010/main" val="767945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F6755-FB78-F3A2-9555-1FB8240F18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2607E-C7CB-F3D0-C443-94BF10CAE48F}"/>
              </a:ext>
            </a:extLst>
          </p:cNvPr>
          <p:cNvSpPr>
            <a:spLocks noGrp="1"/>
          </p:cNvSpPr>
          <p:nvPr>
            <p:ph type="title"/>
          </p:nvPr>
        </p:nvSpPr>
        <p:spPr/>
        <p:txBody>
          <a:bodyPr>
            <a:noAutofit/>
          </a:bodyPr>
          <a:lstStyle/>
          <a:p>
            <a:r>
              <a:rPr lang="en-GB" sz="3200" b="1" dirty="0">
                <a:solidFill>
                  <a:srgbClr val="C00000"/>
                </a:solidFill>
              </a:rPr>
              <a:t>1.1 Role of International Competition Policy for Environmental Regulations and Strategic Environmental Protection</a:t>
            </a:r>
          </a:p>
        </p:txBody>
      </p:sp>
      <p:sp>
        <p:nvSpPr>
          <p:cNvPr id="3" name="Content Placeholder 2">
            <a:extLst>
              <a:ext uri="{FF2B5EF4-FFF2-40B4-BE49-F238E27FC236}">
                <a16:creationId xmlns:a16="http://schemas.microsoft.com/office/drawing/2014/main" id="{D3837CC1-2F3A-137E-8FEC-EBC302D70C93}"/>
              </a:ext>
            </a:extLst>
          </p:cNvPr>
          <p:cNvSpPr>
            <a:spLocks noGrp="1"/>
          </p:cNvSpPr>
          <p:nvPr>
            <p:ph idx="1"/>
          </p:nvPr>
        </p:nvSpPr>
        <p:spPr/>
        <p:txBody>
          <a:bodyPr>
            <a:normAutofit fontScale="92500" lnSpcReduction="10000"/>
          </a:bodyPr>
          <a:lstStyle/>
          <a:p>
            <a:pPr marL="0" indent="0">
              <a:buNone/>
            </a:pPr>
            <a:r>
              <a:rPr lang="en-GB" b="1" dirty="0">
                <a:solidFill>
                  <a:srgbClr val="0000FF"/>
                </a:solidFill>
              </a:rPr>
              <a:t>International Competition Policy and Environmental Regulation</a:t>
            </a:r>
          </a:p>
          <a:p>
            <a:r>
              <a:rPr lang="en-GB" dirty="0"/>
              <a:t>International competition policy seeks to prevent anti-competitive behaviour (such as monopolies, cartels, and abuse of dominance) that may distort trade and investment flows. In a global trading system, inconsistent environmental regulations may create competitive advantages for firms operating in jurisdictions with weaker environmental standards, leading to what is known as a “race to the bottom” (Esty &amp; </a:t>
            </a:r>
            <a:r>
              <a:rPr lang="en-GB" dirty="0" err="1"/>
              <a:t>Geradin</a:t>
            </a:r>
            <a:r>
              <a:rPr lang="en-GB" dirty="0"/>
              <a:t>, 2001).</a:t>
            </a:r>
          </a:p>
          <a:p>
            <a:r>
              <a:rPr lang="en-GB" dirty="0"/>
              <a:t>Environmental competition arises when states strategically adjust environmental regulations to enhance trade competitiveness. While strict environmental rules may increase production costs, they may also promote innovation and long-term competitiveness, as explained by the Porter Hypothesis (Porter &amp; van der Linde, 1995).</a:t>
            </a:r>
          </a:p>
          <a:p>
            <a:endParaRPr lang="en-GB" dirty="0"/>
          </a:p>
        </p:txBody>
      </p:sp>
      <p:sp>
        <p:nvSpPr>
          <p:cNvPr id="4" name="Footer Placeholder 3">
            <a:extLst>
              <a:ext uri="{FF2B5EF4-FFF2-40B4-BE49-F238E27FC236}">
                <a16:creationId xmlns:a16="http://schemas.microsoft.com/office/drawing/2014/main" id="{50C1ED21-E937-9628-9F0E-E523638026E7}"/>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4A81F7C9-423C-AD2F-99E8-2D61A7D9B890}"/>
              </a:ext>
            </a:extLst>
          </p:cNvPr>
          <p:cNvSpPr>
            <a:spLocks noGrp="1"/>
          </p:cNvSpPr>
          <p:nvPr>
            <p:ph type="sldNum" sz="quarter" idx="12"/>
          </p:nvPr>
        </p:nvSpPr>
        <p:spPr/>
        <p:txBody>
          <a:bodyPr/>
          <a:lstStyle/>
          <a:p>
            <a:fld id="{2B89A94E-C5F3-49F1-B919-A2B9564354F6}" type="slidenum">
              <a:rPr lang="en-GB" smtClean="0"/>
              <a:t>4</a:t>
            </a:fld>
            <a:endParaRPr lang="en-GB"/>
          </a:p>
        </p:txBody>
      </p:sp>
    </p:spTree>
    <p:extLst>
      <p:ext uri="{BB962C8B-B14F-4D97-AF65-F5344CB8AC3E}">
        <p14:creationId xmlns:p14="http://schemas.microsoft.com/office/powerpoint/2010/main" val="2721227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3BBA3-6280-7252-F628-04DB04A97B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030C44-0BB2-8744-C4A8-7109C09FFF15}"/>
              </a:ext>
            </a:extLst>
          </p:cNvPr>
          <p:cNvSpPr>
            <a:spLocks noGrp="1"/>
          </p:cNvSpPr>
          <p:nvPr>
            <p:ph type="title"/>
          </p:nvPr>
        </p:nvSpPr>
        <p:spPr/>
        <p:txBody>
          <a:bodyPr>
            <a:noAutofit/>
          </a:bodyPr>
          <a:lstStyle/>
          <a:p>
            <a:r>
              <a:rPr lang="en-GB" sz="3200" b="1" dirty="0">
                <a:solidFill>
                  <a:srgbClr val="C00000"/>
                </a:solidFill>
              </a:rPr>
              <a:t>1.1 Role of International Competition Policy for Environmental Regulations and Strategic Environmental Protection</a:t>
            </a:r>
          </a:p>
        </p:txBody>
      </p:sp>
      <p:sp>
        <p:nvSpPr>
          <p:cNvPr id="3" name="Content Placeholder 2">
            <a:extLst>
              <a:ext uri="{FF2B5EF4-FFF2-40B4-BE49-F238E27FC236}">
                <a16:creationId xmlns:a16="http://schemas.microsoft.com/office/drawing/2014/main" id="{E9CB5B4B-F1A6-7B52-E6A4-EBA07F2FB66B}"/>
              </a:ext>
            </a:extLst>
          </p:cNvPr>
          <p:cNvSpPr>
            <a:spLocks noGrp="1"/>
          </p:cNvSpPr>
          <p:nvPr>
            <p:ph idx="1"/>
          </p:nvPr>
        </p:nvSpPr>
        <p:spPr/>
        <p:txBody>
          <a:bodyPr>
            <a:normAutofit lnSpcReduction="10000"/>
          </a:bodyPr>
          <a:lstStyle/>
          <a:p>
            <a:pPr marL="0" indent="0">
              <a:buNone/>
            </a:pPr>
            <a:r>
              <a:rPr lang="en-GB" b="1" dirty="0">
                <a:solidFill>
                  <a:srgbClr val="0000FF"/>
                </a:solidFill>
              </a:rPr>
              <a:t>Strategic Environmental Protection</a:t>
            </a:r>
          </a:p>
          <a:p>
            <a:pPr marL="0" indent="0">
              <a:buNone/>
            </a:pPr>
            <a:r>
              <a:rPr lang="en-GB" dirty="0"/>
              <a:t>Strategic environmental protection refers to the deliberate use of environmental standards as a </a:t>
            </a:r>
            <a:r>
              <a:rPr lang="en-GB" b="1" dirty="0">
                <a:solidFill>
                  <a:srgbClr val="0000FF"/>
                </a:solidFill>
              </a:rPr>
              <a:t>trade policy instrument</a:t>
            </a:r>
            <a:r>
              <a:rPr lang="en-GB" dirty="0"/>
              <a:t>. Governments may impose stringent environmental requirements to:</a:t>
            </a:r>
          </a:p>
          <a:p>
            <a:r>
              <a:rPr lang="en-GB" dirty="0"/>
              <a:t>Protect domestic industries from low-cost foreign competition</a:t>
            </a:r>
          </a:p>
          <a:p>
            <a:r>
              <a:rPr lang="en-GB" dirty="0"/>
              <a:t>Encourage cleaner technologies</a:t>
            </a:r>
          </a:p>
          <a:p>
            <a:r>
              <a:rPr lang="en-GB" dirty="0"/>
              <a:t>Justify trade restrictions under environmental exceptions</a:t>
            </a:r>
          </a:p>
          <a:p>
            <a:pPr marL="0" indent="0">
              <a:buNone/>
            </a:pPr>
            <a:r>
              <a:rPr lang="en-GB" dirty="0"/>
              <a:t>For organisations trading globally, compliance with international environmental standards (e.g. ISO 14001) is increasingly essential to market access.</a:t>
            </a:r>
          </a:p>
        </p:txBody>
      </p:sp>
      <p:sp>
        <p:nvSpPr>
          <p:cNvPr id="4" name="Footer Placeholder 3">
            <a:extLst>
              <a:ext uri="{FF2B5EF4-FFF2-40B4-BE49-F238E27FC236}">
                <a16:creationId xmlns:a16="http://schemas.microsoft.com/office/drawing/2014/main" id="{FF3ECE99-83C0-4996-592D-1A43750F9DEE}"/>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C7B3EF87-B591-DBB4-892B-FC964BB7CF19}"/>
              </a:ext>
            </a:extLst>
          </p:cNvPr>
          <p:cNvSpPr>
            <a:spLocks noGrp="1"/>
          </p:cNvSpPr>
          <p:nvPr>
            <p:ph type="sldNum" sz="quarter" idx="12"/>
          </p:nvPr>
        </p:nvSpPr>
        <p:spPr/>
        <p:txBody>
          <a:bodyPr/>
          <a:lstStyle/>
          <a:p>
            <a:fld id="{2B89A94E-C5F3-49F1-B919-A2B9564354F6}" type="slidenum">
              <a:rPr lang="en-GB" smtClean="0"/>
              <a:t>5</a:t>
            </a:fld>
            <a:endParaRPr lang="en-GB"/>
          </a:p>
        </p:txBody>
      </p:sp>
    </p:spTree>
    <p:extLst>
      <p:ext uri="{BB962C8B-B14F-4D97-AF65-F5344CB8AC3E}">
        <p14:creationId xmlns:p14="http://schemas.microsoft.com/office/powerpoint/2010/main" val="2992706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90539-2088-AAEC-7825-64FDBD7568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D3CB4F-CBC7-9566-61D8-C7D8E35DEAC3}"/>
              </a:ext>
            </a:extLst>
          </p:cNvPr>
          <p:cNvSpPr>
            <a:spLocks noGrp="1"/>
          </p:cNvSpPr>
          <p:nvPr>
            <p:ph type="title"/>
          </p:nvPr>
        </p:nvSpPr>
        <p:spPr/>
        <p:txBody>
          <a:bodyPr>
            <a:noAutofit/>
          </a:bodyPr>
          <a:lstStyle/>
          <a:p>
            <a:r>
              <a:rPr lang="en-GB" sz="3200" b="1" dirty="0">
                <a:solidFill>
                  <a:srgbClr val="C00000"/>
                </a:solidFill>
              </a:rPr>
              <a:t>1.1 Role of International Competition Policy for Environmental Regulations and Strategic Environmental Protection</a:t>
            </a:r>
          </a:p>
        </p:txBody>
      </p:sp>
      <p:sp>
        <p:nvSpPr>
          <p:cNvPr id="3" name="Content Placeholder 2">
            <a:extLst>
              <a:ext uri="{FF2B5EF4-FFF2-40B4-BE49-F238E27FC236}">
                <a16:creationId xmlns:a16="http://schemas.microsoft.com/office/drawing/2014/main" id="{E486A4A4-8EB0-DCBD-0948-19D8EA83CF1F}"/>
              </a:ext>
            </a:extLst>
          </p:cNvPr>
          <p:cNvSpPr>
            <a:spLocks noGrp="1"/>
          </p:cNvSpPr>
          <p:nvPr>
            <p:ph idx="1"/>
          </p:nvPr>
        </p:nvSpPr>
        <p:spPr/>
        <p:txBody>
          <a:bodyPr>
            <a:normAutofit/>
          </a:bodyPr>
          <a:lstStyle/>
          <a:p>
            <a:pPr marL="0" indent="0">
              <a:buNone/>
            </a:pPr>
            <a:r>
              <a:rPr lang="en-GB" sz="3200" b="1" dirty="0">
                <a:solidFill>
                  <a:srgbClr val="FF0000"/>
                </a:solidFill>
              </a:rPr>
              <a:t>Legal Framework and WTO Rules</a:t>
            </a:r>
          </a:p>
          <a:p>
            <a:r>
              <a:rPr lang="en-GB" dirty="0"/>
              <a:t>Under </a:t>
            </a:r>
            <a:r>
              <a:rPr lang="en-GB" b="1" dirty="0">
                <a:solidFill>
                  <a:srgbClr val="0000FF"/>
                </a:solidFill>
              </a:rPr>
              <a:t>Article XX of the General Agreement on Tariffs and Trade (GATT)</a:t>
            </a:r>
            <a:r>
              <a:rPr lang="en-GB" dirty="0"/>
              <a:t>, members may adopt trade-restrictive measures to protect human, animal, or plant life, provided such measures are not arbitrary or disguised restrictions on trade (GATT, 1994).</a:t>
            </a:r>
          </a:p>
        </p:txBody>
      </p:sp>
      <p:sp>
        <p:nvSpPr>
          <p:cNvPr id="4" name="Footer Placeholder 3">
            <a:extLst>
              <a:ext uri="{FF2B5EF4-FFF2-40B4-BE49-F238E27FC236}">
                <a16:creationId xmlns:a16="http://schemas.microsoft.com/office/drawing/2014/main" id="{CF84222E-76BC-A00F-FDCF-FFAAB657EFF0}"/>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D7330838-F503-61BC-185D-57825B007583}"/>
              </a:ext>
            </a:extLst>
          </p:cNvPr>
          <p:cNvSpPr>
            <a:spLocks noGrp="1"/>
          </p:cNvSpPr>
          <p:nvPr>
            <p:ph type="sldNum" sz="quarter" idx="12"/>
          </p:nvPr>
        </p:nvSpPr>
        <p:spPr/>
        <p:txBody>
          <a:bodyPr/>
          <a:lstStyle/>
          <a:p>
            <a:fld id="{2B89A94E-C5F3-49F1-B919-A2B9564354F6}" type="slidenum">
              <a:rPr lang="en-GB" smtClean="0"/>
              <a:t>6</a:t>
            </a:fld>
            <a:endParaRPr lang="en-GB"/>
          </a:p>
        </p:txBody>
      </p:sp>
    </p:spTree>
    <p:extLst>
      <p:ext uri="{BB962C8B-B14F-4D97-AF65-F5344CB8AC3E}">
        <p14:creationId xmlns:p14="http://schemas.microsoft.com/office/powerpoint/2010/main" val="3263290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F7B50-0207-C779-34EF-F3957CAC25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348D74-DAA8-ECC7-320D-485B64AFDFD5}"/>
              </a:ext>
            </a:extLst>
          </p:cNvPr>
          <p:cNvSpPr>
            <a:spLocks noGrp="1"/>
          </p:cNvSpPr>
          <p:nvPr>
            <p:ph type="title"/>
          </p:nvPr>
        </p:nvSpPr>
        <p:spPr/>
        <p:txBody>
          <a:bodyPr>
            <a:noAutofit/>
          </a:bodyPr>
          <a:lstStyle/>
          <a:p>
            <a:r>
              <a:rPr lang="en-GB" sz="3200" b="1" dirty="0">
                <a:solidFill>
                  <a:srgbClr val="C00000"/>
                </a:solidFill>
              </a:rPr>
              <a:t>1.1 Role of International Competition Policy for Environmental Regulations and Strategic Environmental Protection</a:t>
            </a:r>
          </a:p>
        </p:txBody>
      </p:sp>
      <p:sp>
        <p:nvSpPr>
          <p:cNvPr id="3" name="Content Placeholder 2">
            <a:extLst>
              <a:ext uri="{FF2B5EF4-FFF2-40B4-BE49-F238E27FC236}">
                <a16:creationId xmlns:a16="http://schemas.microsoft.com/office/drawing/2014/main" id="{26FB2A24-5A40-2F9E-D167-B2587BF9D943}"/>
              </a:ext>
            </a:extLst>
          </p:cNvPr>
          <p:cNvSpPr>
            <a:spLocks noGrp="1"/>
          </p:cNvSpPr>
          <p:nvPr>
            <p:ph idx="1"/>
          </p:nvPr>
        </p:nvSpPr>
        <p:spPr/>
        <p:txBody>
          <a:bodyPr>
            <a:normAutofit/>
          </a:bodyPr>
          <a:lstStyle/>
          <a:p>
            <a:pPr marL="0" indent="0">
              <a:buNone/>
            </a:pPr>
            <a:r>
              <a:rPr lang="en-GB" sz="3200" b="1" dirty="0">
                <a:solidFill>
                  <a:srgbClr val="FF0000"/>
                </a:solidFill>
              </a:rPr>
              <a:t>Legal Framework and WTO Rules</a:t>
            </a:r>
          </a:p>
          <a:p>
            <a:r>
              <a:rPr lang="en-GB" b="1" dirty="0">
                <a:solidFill>
                  <a:srgbClr val="0000FF"/>
                </a:solidFill>
              </a:rPr>
              <a:t>Case reference:</a:t>
            </a:r>
            <a:br>
              <a:rPr lang="en-GB" dirty="0">
                <a:solidFill>
                  <a:srgbClr val="0000FF"/>
                </a:solidFill>
              </a:rPr>
            </a:br>
            <a:r>
              <a:rPr lang="en-GB" i="1" dirty="0"/>
              <a:t>US – Shrimp/Turtle</a:t>
            </a:r>
            <a:r>
              <a:rPr lang="en-GB" dirty="0"/>
              <a:t> (1998) confirmed that environmental protection can justify trade restrictions if applied in a non-discriminatory and proportionate manner.</a:t>
            </a:r>
          </a:p>
          <a:p>
            <a:r>
              <a:rPr lang="en-GB" b="1" dirty="0">
                <a:solidFill>
                  <a:srgbClr val="0000FF"/>
                </a:solidFill>
              </a:rPr>
              <a:t>Practical example:</a:t>
            </a:r>
            <a:br>
              <a:rPr lang="en-GB" dirty="0">
                <a:solidFill>
                  <a:srgbClr val="0000FF"/>
                </a:solidFill>
              </a:rPr>
            </a:br>
            <a:r>
              <a:rPr lang="en-GB" dirty="0"/>
              <a:t>A multinational manufacturing firm exporting to the EU must comply with carbon-emission standards under the EU Green Deal, failing which it may face border adjustment measures that affect its competitiveness.</a:t>
            </a:r>
          </a:p>
        </p:txBody>
      </p:sp>
      <p:sp>
        <p:nvSpPr>
          <p:cNvPr id="4" name="Footer Placeholder 3">
            <a:extLst>
              <a:ext uri="{FF2B5EF4-FFF2-40B4-BE49-F238E27FC236}">
                <a16:creationId xmlns:a16="http://schemas.microsoft.com/office/drawing/2014/main" id="{07362BD6-508D-B031-FFEA-8793BD3553A7}"/>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68F7EA4B-B817-08C8-B7D5-7AB465DF2B9E}"/>
              </a:ext>
            </a:extLst>
          </p:cNvPr>
          <p:cNvSpPr>
            <a:spLocks noGrp="1"/>
          </p:cNvSpPr>
          <p:nvPr>
            <p:ph type="sldNum" sz="quarter" idx="12"/>
          </p:nvPr>
        </p:nvSpPr>
        <p:spPr/>
        <p:txBody>
          <a:bodyPr/>
          <a:lstStyle/>
          <a:p>
            <a:fld id="{2B89A94E-C5F3-49F1-B919-A2B9564354F6}" type="slidenum">
              <a:rPr lang="en-GB" smtClean="0"/>
              <a:t>7</a:t>
            </a:fld>
            <a:endParaRPr lang="en-GB"/>
          </a:p>
        </p:txBody>
      </p:sp>
    </p:spTree>
    <p:extLst>
      <p:ext uri="{BB962C8B-B14F-4D97-AF65-F5344CB8AC3E}">
        <p14:creationId xmlns:p14="http://schemas.microsoft.com/office/powerpoint/2010/main" val="651904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91A54-0D53-D878-892C-578E9C3AFB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F8DE59-93D7-DB19-2792-4277B4F4A8AD}"/>
              </a:ext>
            </a:extLst>
          </p:cNvPr>
          <p:cNvSpPr>
            <a:spLocks noGrp="1"/>
          </p:cNvSpPr>
          <p:nvPr>
            <p:ph type="title"/>
          </p:nvPr>
        </p:nvSpPr>
        <p:spPr/>
        <p:txBody>
          <a:bodyPr>
            <a:noAutofit/>
          </a:bodyPr>
          <a:lstStyle/>
          <a:p>
            <a:r>
              <a:rPr lang="en-GB" sz="4000" b="1" dirty="0">
                <a:solidFill>
                  <a:srgbClr val="C00000"/>
                </a:solidFill>
                <a:latin typeface="+mn-lt"/>
              </a:rPr>
              <a:t>1.2 Classical Theory of Distortions to Measure Trade Barriers</a:t>
            </a:r>
          </a:p>
        </p:txBody>
      </p:sp>
      <p:sp>
        <p:nvSpPr>
          <p:cNvPr id="3" name="Content Placeholder 2">
            <a:extLst>
              <a:ext uri="{FF2B5EF4-FFF2-40B4-BE49-F238E27FC236}">
                <a16:creationId xmlns:a16="http://schemas.microsoft.com/office/drawing/2014/main" id="{E5B9E3C1-16B2-E709-1E51-8832E7291013}"/>
              </a:ext>
            </a:extLst>
          </p:cNvPr>
          <p:cNvSpPr>
            <a:spLocks noGrp="1"/>
          </p:cNvSpPr>
          <p:nvPr>
            <p:ph idx="1"/>
          </p:nvPr>
        </p:nvSpPr>
        <p:spPr/>
        <p:txBody>
          <a:bodyPr>
            <a:normAutofit fontScale="92500" lnSpcReduction="10000"/>
          </a:bodyPr>
          <a:lstStyle/>
          <a:p>
            <a:pPr marL="0" indent="0">
              <a:buNone/>
            </a:pPr>
            <a:r>
              <a:rPr lang="en-GB" sz="3500" b="1" dirty="0">
                <a:solidFill>
                  <a:srgbClr val="FF0000"/>
                </a:solidFill>
              </a:rPr>
              <a:t>Concept of Trade Distortions</a:t>
            </a:r>
          </a:p>
          <a:p>
            <a:pPr marL="0" indent="0">
              <a:buNone/>
            </a:pPr>
            <a:r>
              <a:rPr lang="en-GB" sz="3200" dirty="0"/>
              <a:t>Classical trade theory assumes free markets without government intervention. A </a:t>
            </a:r>
            <a:r>
              <a:rPr lang="en-GB" sz="3200" b="1" dirty="0">
                <a:solidFill>
                  <a:srgbClr val="0000FF"/>
                </a:solidFill>
              </a:rPr>
              <a:t>distortion</a:t>
            </a:r>
            <a:r>
              <a:rPr lang="en-GB" sz="3200" dirty="0"/>
              <a:t> occurs when policies such as tariffs, quotas, subsidies, or regulations cause prices to diverge from their free-market equilibrium (Bhagwati, 1971).</a:t>
            </a:r>
          </a:p>
          <a:p>
            <a:pPr marL="0" indent="0">
              <a:buNone/>
            </a:pPr>
            <a:r>
              <a:rPr lang="en-GB" sz="3200" b="1" dirty="0">
                <a:solidFill>
                  <a:srgbClr val="0000FF"/>
                </a:solidFill>
              </a:rPr>
              <a:t>Trade barriers distort:</a:t>
            </a:r>
          </a:p>
          <a:p>
            <a:r>
              <a:rPr lang="en-GB" sz="3200" dirty="0"/>
              <a:t>Production decisions</a:t>
            </a:r>
          </a:p>
          <a:p>
            <a:r>
              <a:rPr lang="en-GB" sz="3200" dirty="0"/>
              <a:t>Consumption patterns</a:t>
            </a:r>
          </a:p>
          <a:p>
            <a:r>
              <a:rPr lang="en-GB" sz="3200" dirty="0"/>
              <a:t>Resource allocation</a:t>
            </a:r>
          </a:p>
        </p:txBody>
      </p:sp>
      <p:sp>
        <p:nvSpPr>
          <p:cNvPr id="4" name="Footer Placeholder 3">
            <a:extLst>
              <a:ext uri="{FF2B5EF4-FFF2-40B4-BE49-F238E27FC236}">
                <a16:creationId xmlns:a16="http://schemas.microsoft.com/office/drawing/2014/main" id="{C3441816-C844-B945-DFD5-815C735A73E5}"/>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02CC9E96-1CC7-0245-A1C2-23A09631F131}"/>
              </a:ext>
            </a:extLst>
          </p:cNvPr>
          <p:cNvSpPr>
            <a:spLocks noGrp="1"/>
          </p:cNvSpPr>
          <p:nvPr>
            <p:ph type="sldNum" sz="quarter" idx="12"/>
          </p:nvPr>
        </p:nvSpPr>
        <p:spPr/>
        <p:txBody>
          <a:bodyPr/>
          <a:lstStyle/>
          <a:p>
            <a:fld id="{2B89A94E-C5F3-49F1-B919-A2B9564354F6}" type="slidenum">
              <a:rPr lang="en-GB" smtClean="0"/>
              <a:t>8</a:t>
            </a:fld>
            <a:endParaRPr lang="en-GB"/>
          </a:p>
        </p:txBody>
      </p:sp>
    </p:spTree>
    <p:extLst>
      <p:ext uri="{BB962C8B-B14F-4D97-AF65-F5344CB8AC3E}">
        <p14:creationId xmlns:p14="http://schemas.microsoft.com/office/powerpoint/2010/main" val="2973422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C47B5-D83C-55C9-29F4-B8963ABC27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51ABC2-F665-F4FB-2E90-B9DD5BAD8DA8}"/>
              </a:ext>
            </a:extLst>
          </p:cNvPr>
          <p:cNvSpPr>
            <a:spLocks noGrp="1"/>
          </p:cNvSpPr>
          <p:nvPr>
            <p:ph type="title"/>
          </p:nvPr>
        </p:nvSpPr>
        <p:spPr/>
        <p:txBody>
          <a:bodyPr>
            <a:noAutofit/>
          </a:bodyPr>
          <a:lstStyle/>
          <a:p>
            <a:r>
              <a:rPr lang="en-GB" sz="4000" b="1" dirty="0">
                <a:solidFill>
                  <a:srgbClr val="C00000"/>
                </a:solidFill>
                <a:latin typeface="+mn-lt"/>
              </a:rPr>
              <a:t>1.2 Classical Theory of Distortions to Measure Trade Barriers</a:t>
            </a:r>
          </a:p>
        </p:txBody>
      </p:sp>
      <p:sp>
        <p:nvSpPr>
          <p:cNvPr id="3" name="Content Placeholder 2">
            <a:extLst>
              <a:ext uri="{FF2B5EF4-FFF2-40B4-BE49-F238E27FC236}">
                <a16:creationId xmlns:a16="http://schemas.microsoft.com/office/drawing/2014/main" id="{AB261160-5FEC-D2A9-E0A9-06B3821644CD}"/>
              </a:ext>
            </a:extLst>
          </p:cNvPr>
          <p:cNvSpPr>
            <a:spLocks noGrp="1"/>
          </p:cNvSpPr>
          <p:nvPr>
            <p:ph idx="1"/>
          </p:nvPr>
        </p:nvSpPr>
        <p:spPr/>
        <p:txBody>
          <a:bodyPr>
            <a:normAutofit/>
          </a:bodyPr>
          <a:lstStyle/>
          <a:p>
            <a:pPr marL="0" indent="0">
              <a:buNone/>
            </a:pPr>
            <a:r>
              <a:rPr lang="en-GB" sz="3600" b="1" dirty="0">
                <a:solidFill>
                  <a:srgbClr val="FF0000"/>
                </a:solidFill>
              </a:rPr>
              <a:t>Types of Trade Distortions</a:t>
            </a:r>
          </a:p>
          <a:p>
            <a:r>
              <a:rPr lang="en-GB" sz="3600" b="1" dirty="0">
                <a:solidFill>
                  <a:srgbClr val="0000FF"/>
                </a:solidFill>
              </a:rPr>
              <a:t>Tariffs</a:t>
            </a:r>
            <a:r>
              <a:rPr lang="en-GB" sz="3600" b="1" dirty="0"/>
              <a:t>:</a:t>
            </a:r>
            <a:r>
              <a:rPr lang="en-GB" sz="3600" dirty="0"/>
              <a:t> Increase the domestic price of imported goods</a:t>
            </a:r>
          </a:p>
          <a:p>
            <a:r>
              <a:rPr lang="en-GB" sz="3600" b="1" dirty="0">
                <a:solidFill>
                  <a:srgbClr val="0000FF"/>
                </a:solidFill>
              </a:rPr>
              <a:t>Quotas</a:t>
            </a:r>
            <a:r>
              <a:rPr lang="en-GB" sz="3600" b="1" dirty="0"/>
              <a:t>:</a:t>
            </a:r>
            <a:r>
              <a:rPr lang="en-GB" sz="3600" dirty="0"/>
              <a:t> Limit the quantity of imports</a:t>
            </a:r>
          </a:p>
          <a:p>
            <a:r>
              <a:rPr lang="en-GB" sz="3600" b="1" dirty="0">
                <a:solidFill>
                  <a:srgbClr val="0000FF"/>
                </a:solidFill>
              </a:rPr>
              <a:t>Subsidies</a:t>
            </a:r>
            <a:r>
              <a:rPr lang="en-GB" sz="3600" b="1" dirty="0"/>
              <a:t>:</a:t>
            </a:r>
            <a:r>
              <a:rPr lang="en-GB" sz="3600" dirty="0"/>
              <a:t> Artificially lower production costs for domestic producers</a:t>
            </a:r>
          </a:p>
          <a:p>
            <a:r>
              <a:rPr lang="en-GB" sz="3600" b="1" dirty="0">
                <a:solidFill>
                  <a:srgbClr val="0000FF"/>
                </a:solidFill>
              </a:rPr>
              <a:t>Non-tariff barriers</a:t>
            </a:r>
            <a:r>
              <a:rPr lang="en-GB" sz="3600" b="1" dirty="0"/>
              <a:t>:</a:t>
            </a:r>
            <a:r>
              <a:rPr lang="en-GB" sz="3600" dirty="0"/>
              <a:t> Technical standards, licensing requirements, or customs procedures</a:t>
            </a:r>
          </a:p>
        </p:txBody>
      </p:sp>
      <p:sp>
        <p:nvSpPr>
          <p:cNvPr id="4" name="Footer Placeholder 3">
            <a:extLst>
              <a:ext uri="{FF2B5EF4-FFF2-40B4-BE49-F238E27FC236}">
                <a16:creationId xmlns:a16="http://schemas.microsoft.com/office/drawing/2014/main" id="{634CC2E7-448E-8CA3-C0C2-EC406899DBAA}"/>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A6271E07-54C2-7E22-CDC4-87B4E7F26067}"/>
              </a:ext>
            </a:extLst>
          </p:cNvPr>
          <p:cNvSpPr>
            <a:spLocks noGrp="1"/>
          </p:cNvSpPr>
          <p:nvPr>
            <p:ph type="sldNum" sz="quarter" idx="12"/>
          </p:nvPr>
        </p:nvSpPr>
        <p:spPr/>
        <p:txBody>
          <a:bodyPr/>
          <a:lstStyle/>
          <a:p>
            <a:fld id="{2B89A94E-C5F3-49F1-B919-A2B9564354F6}" type="slidenum">
              <a:rPr lang="en-GB" smtClean="0"/>
              <a:t>9</a:t>
            </a:fld>
            <a:endParaRPr lang="en-GB"/>
          </a:p>
        </p:txBody>
      </p:sp>
    </p:spTree>
    <p:extLst>
      <p:ext uri="{BB962C8B-B14F-4D97-AF65-F5344CB8AC3E}">
        <p14:creationId xmlns:p14="http://schemas.microsoft.com/office/powerpoint/2010/main" val="758380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02310-29C2-A427-4D63-F034E17A86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04017B-CE0C-F7A2-1AD3-359947778D0B}"/>
              </a:ext>
            </a:extLst>
          </p:cNvPr>
          <p:cNvSpPr>
            <a:spLocks noGrp="1"/>
          </p:cNvSpPr>
          <p:nvPr>
            <p:ph type="title"/>
          </p:nvPr>
        </p:nvSpPr>
        <p:spPr/>
        <p:txBody>
          <a:bodyPr>
            <a:noAutofit/>
          </a:bodyPr>
          <a:lstStyle/>
          <a:p>
            <a:r>
              <a:rPr lang="en-GB" sz="4000" b="1" dirty="0">
                <a:solidFill>
                  <a:srgbClr val="C00000"/>
                </a:solidFill>
                <a:latin typeface="+mn-lt"/>
              </a:rPr>
              <a:t>1.2 Classical Theory of Distortions to Measure Trade Barriers</a:t>
            </a:r>
          </a:p>
        </p:txBody>
      </p:sp>
      <p:sp>
        <p:nvSpPr>
          <p:cNvPr id="3" name="Content Placeholder 2">
            <a:extLst>
              <a:ext uri="{FF2B5EF4-FFF2-40B4-BE49-F238E27FC236}">
                <a16:creationId xmlns:a16="http://schemas.microsoft.com/office/drawing/2014/main" id="{6EE7064E-C847-6980-17C4-D1DA24CE1014}"/>
              </a:ext>
            </a:extLst>
          </p:cNvPr>
          <p:cNvSpPr>
            <a:spLocks noGrp="1"/>
          </p:cNvSpPr>
          <p:nvPr>
            <p:ph idx="1"/>
          </p:nvPr>
        </p:nvSpPr>
        <p:spPr/>
        <p:txBody>
          <a:bodyPr>
            <a:normAutofit fontScale="92500"/>
          </a:bodyPr>
          <a:lstStyle/>
          <a:p>
            <a:pPr marL="0" indent="0">
              <a:buNone/>
            </a:pPr>
            <a:r>
              <a:rPr lang="en-GB" sz="3900" b="1" dirty="0">
                <a:solidFill>
                  <a:srgbClr val="FF0000"/>
                </a:solidFill>
              </a:rPr>
              <a:t>Measurement of Trade Barriers</a:t>
            </a:r>
          </a:p>
          <a:p>
            <a:pPr marL="0" indent="0">
              <a:buNone/>
            </a:pPr>
            <a:r>
              <a:rPr lang="en-GB" sz="3600" dirty="0"/>
              <a:t>Classical economic analysis measures trade distortions using:</a:t>
            </a:r>
          </a:p>
          <a:p>
            <a:r>
              <a:rPr lang="en-GB" sz="3600" b="1" dirty="0">
                <a:solidFill>
                  <a:srgbClr val="0000FF"/>
                </a:solidFill>
              </a:rPr>
              <a:t>Effective Rate of Protection (ERP)</a:t>
            </a:r>
            <a:r>
              <a:rPr lang="en-GB" sz="3600" dirty="0"/>
              <a:t> – measures protection on value added</a:t>
            </a:r>
          </a:p>
          <a:p>
            <a:r>
              <a:rPr lang="en-GB" sz="3600" b="1" dirty="0">
                <a:solidFill>
                  <a:srgbClr val="0000FF"/>
                </a:solidFill>
              </a:rPr>
              <a:t>Deadweight loss analysis</a:t>
            </a:r>
            <a:r>
              <a:rPr lang="en-GB" sz="3600" dirty="0">
                <a:solidFill>
                  <a:srgbClr val="0000FF"/>
                </a:solidFill>
              </a:rPr>
              <a:t> </a:t>
            </a:r>
            <a:r>
              <a:rPr lang="en-GB" sz="3600" dirty="0"/>
              <a:t>– assesses welfare loss to consumers and producers</a:t>
            </a:r>
          </a:p>
          <a:p>
            <a:r>
              <a:rPr lang="en-GB" sz="3600" b="1" dirty="0">
                <a:solidFill>
                  <a:srgbClr val="0000FF"/>
                </a:solidFill>
              </a:rPr>
              <a:t>Price-gap analysis</a:t>
            </a:r>
            <a:r>
              <a:rPr lang="en-GB" sz="3600" dirty="0">
                <a:solidFill>
                  <a:srgbClr val="0000FF"/>
                </a:solidFill>
              </a:rPr>
              <a:t> </a:t>
            </a:r>
            <a:r>
              <a:rPr lang="en-GB" sz="3600" dirty="0"/>
              <a:t>– compares domestic and world prices</a:t>
            </a:r>
          </a:p>
        </p:txBody>
      </p:sp>
      <p:sp>
        <p:nvSpPr>
          <p:cNvPr id="4" name="Footer Placeholder 3">
            <a:extLst>
              <a:ext uri="{FF2B5EF4-FFF2-40B4-BE49-F238E27FC236}">
                <a16:creationId xmlns:a16="http://schemas.microsoft.com/office/drawing/2014/main" id="{90E93EC6-BE71-0205-61E7-8D28A97C7E14}"/>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7B25E754-D999-B082-E782-822DFAA414C6}"/>
              </a:ext>
            </a:extLst>
          </p:cNvPr>
          <p:cNvSpPr>
            <a:spLocks noGrp="1"/>
          </p:cNvSpPr>
          <p:nvPr>
            <p:ph type="sldNum" sz="quarter" idx="12"/>
          </p:nvPr>
        </p:nvSpPr>
        <p:spPr/>
        <p:txBody>
          <a:bodyPr/>
          <a:lstStyle/>
          <a:p>
            <a:fld id="{2B89A94E-C5F3-49F1-B919-A2B9564354F6}" type="slidenum">
              <a:rPr lang="en-GB" smtClean="0"/>
              <a:t>10</a:t>
            </a:fld>
            <a:endParaRPr lang="en-GB"/>
          </a:p>
        </p:txBody>
      </p:sp>
    </p:spTree>
    <p:extLst>
      <p:ext uri="{BB962C8B-B14F-4D97-AF65-F5344CB8AC3E}">
        <p14:creationId xmlns:p14="http://schemas.microsoft.com/office/powerpoint/2010/main" val="277031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DD013-0146-5537-4E94-2247306D8A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E72D51-FCD9-AC85-CDCE-2136E485FA92}"/>
              </a:ext>
            </a:extLst>
          </p:cNvPr>
          <p:cNvSpPr>
            <a:spLocks noGrp="1"/>
          </p:cNvSpPr>
          <p:nvPr>
            <p:ph type="title"/>
          </p:nvPr>
        </p:nvSpPr>
        <p:spPr/>
        <p:txBody>
          <a:bodyPr>
            <a:noAutofit/>
          </a:bodyPr>
          <a:lstStyle/>
          <a:p>
            <a:r>
              <a:rPr lang="en-GB" sz="4000" b="1" dirty="0">
                <a:solidFill>
                  <a:srgbClr val="C00000"/>
                </a:solidFill>
                <a:latin typeface="+mn-lt"/>
              </a:rPr>
              <a:t>1.2 Classical Theory of Distortions to Measure Trade Barriers</a:t>
            </a:r>
          </a:p>
        </p:txBody>
      </p:sp>
      <p:sp>
        <p:nvSpPr>
          <p:cNvPr id="3" name="Content Placeholder 2">
            <a:extLst>
              <a:ext uri="{FF2B5EF4-FFF2-40B4-BE49-F238E27FC236}">
                <a16:creationId xmlns:a16="http://schemas.microsoft.com/office/drawing/2014/main" id="{F34D88A9-4692-EFA7-9F1D-5F3C9B734BA2}"/>
              </a:ext>
            </a:extLst>
          </p:cNvPr>
          <p:cNvSpPr>
            <a:spLocks noGrp="1"/>
          </p:cNvSpPr>
          <p:nvPr>
            <p:ph idx="1"/>
          </p:nvPr>
        </p:nvSpPr>
        <p:spPr/>
        <p:txBody>
          <a:bodyPr>
            <a:normAutofit fontScale="92500" lnSpcReduction="20000"/>
          </a:bodyPr>
          <a:lstStyle/>
          <a:p>
            <a:pPr marL="0" indent="0">
              <a:buNone/>
            </a:pPr>
            <a:r>
              <a:rPr lang="en-GB" sz="4000" b="1" dirty="0">
                <a:solidFill>
                  <a:srgbClr val="FF0000"/>
                </a:solidFill>
              </a:rPr>
              <a:t>Critical Perspective</a:t>
            </a:r>
          </a:p>
          <a:p>
            <a:pPr marL="0" indent="0">
              <a:buNone/>
            </a:pPr>
            <a:r>
              <a:rPr lang="en-GB" sz="4000" dirty="0"/>
              <a:t>While classical theories provide clarity, they are criticised for ignoring:</a:t>
            </a:r>
          </a:p>
          <a:p>
            <a:r>
              <a:rPr lang="en-GB" sz="4000" dirty="0"/>
              <a:t>Environmental externalities</a:t>
            </a:r>
          </a:p>
          <a:p>
            <a:r>
              <a:rPr lang="en-GB" sz="4000" dirty="0"/>
              <a:t>Social costs</a:t>
            </a:r>
          </a:p>
          <a:p>
            <a:r>
              <a:rPr lang="en-GB" sz="4000" dirty="0"/>
              <a:t>Market failures</a:t>
            </a:r>
          </a:p>
          <a:p>
            <a:pPr marL="0" indent="0">
              <a:buNone/>
            </a:pPr>
            <a:r>
              <a:rPr lang="en-GB" sz="4000" dirty="0"/>
              <a:t>Modern trade law increasingly incorporates these concerns, particularly in environmental and sustainability-related measures.</a:t>
            </a:r>
          </a:p>
        </p:txBody>
      </p:sp>
      <p:sp>
        <p:nvSpPr>
          <p:cNvPr id="4" name="Footer Placeholder 3">
            <a:extLst>
              <a:ext uri="{FF2B5EF4-FFF2-40B4-BE49-F238E27FC236}">
                <a16:creationId xmlns:a16="http://schemas.microsoft.com/office/drawing/2014/main" id="{C2C2828A-C94B-DE3E-927F-E56020ED673A}"/>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E035EF72-097B-FCC6-9744-2B8852012C05}"/>
              </a:ext>
            </a:extLst>
          </p:cNvPr>
          <p:cNvSpPr>
            <a:spLocks noGrp="1"/>
          </p:cNvSpPr>
          <p:nvPr>
            <p:ph type="sldNum" sz="quarter" idx="12"/>
          </p:nvPr>
        </p:nvSpPr>
        <p:spPr/>
        <p:txBody>
          <a:bodyPr/>
          <a:lstStyle/>
          <a:p>
            <a:fld id="{2B89A94E-C5F3-49F1-B919-A2B9564354F6}" type="slidenum">
              <a:rPr lang="en-GB" smtClean="0"/>
              <a:t>11</a:t>
            </a:fld>
            <a:endParaRPr lang="en-GB"/>
          </a:p>
        </p:txBody>
      </p:sp>
    </p:spTree>
    <p:extLst>
      <p:ext uri="{BB962C8B-B14F-4D97-AF65-F5344CB8AC3E}">
        <p14:creationId xmlns:p14="http://schemas.microsoft.com/office/powerpoint/2010/main" val="1973318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E2A5B-F548-EBD8-1216-E17E82BD35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61C225-08B1-D0D5-4779-1FE74B48D83B}"/>
              </a:ext>
            </a:extLst>
          </p:cNvPr>
          <p:cNvSpPr>
            <a:spLocks noGrp="1"/>
          </p:cNvSpPr>
          <p:nvPr>
            <p:ph type="title"/>
          </p:nvPr>
        </p:nvSpPr>
        <p:spPr/>
        <p:txBody>
          <a:bodyPr>
            <a:noAutofit/>
          </a:bodyPr>
          <a:lstStyle/>
          <a:p>
            <a:r>
              <a:rPr lang="en-GB" sz="4000" b="1" dirty="0">
                <a:solidFill>
                  <a:srgbClr val="C00000"/>
                </a:solidFill>
                <a:latin typeface="+mn-lt"/>
              </a:rPr>
              <a:t>1.3 Types and Rationales for Preferential Trade Agreements (PTAs)</a:t>
            </a:r>
          </a:p>
        </p:txBody>
      </p:sp>
      <p:sp>
        <p:nvSpPr>
          <p:cNvPr id="3" name="Content Placeholder 2">
            <a:extLst>
              <a:ext uri="{FF2B5EF4-FFF2-40B4-BE49-F238E27FC236}">
                <a16:creationId xmlns:a16="http://schemas.microsoft.com/office/drawing/2014/main" id="{533E39EE-BFDD-BBC3-C634-ADB0E803A962}"/>
              </a:ext>
            </a:extLst>
          </p:cNvPr>
          <p:cNvSpPr>
            <a:spLocks noGrp="1"/>
          </p:cNvSpPr>
          <p:nvPr>
            <p:ph idx="1"/>
          </p:nvPr>
        </p:nvSpPr>
        <p:spPr/>
        <p:txBody>
          <a:bodyPr>
            <a:normAutofit/>
          </a:bodyPr>
          <a:lstStyle/>
          <a:p>
            <a:pPr marL="0" indent="0">
              <a:buNone/>
            </a:pPr>
            <a:r>
              <a:rPr lang="en-GB" sz="4000" b="1" dirty="0">
                <a:solidFill>
                  <a:srgbClr val="FF0000"/>
                </a:solidFill>
              </a:rPr>
              <a:t>Definition and Types of Preferential Trade Agreements</a:t>
            </a:r>
          </a:p>
          <a:p>
            <a:r>
              <a:rPr lang="en-GB" sz="4000" dirty="0"/>
              <a:t>Preferential Trade Agreements are arrangements where countries grant each other favourable trade terms that deviate from the WTO’s </a:t>
            </a:r>
            <a:r>
              <a:rPr lang="en-GB" sz="4000" b="1" dirty="0">
                <a:solidFill>
                  <a:srgbClr val="0000FF"/>
                </a:solidFill>
              </a:rPr>
              <a:t>Most-Favoured-Nation (MFN)</a:t>
            </a:r>
            <a:r>
              <a:rPr lang="en-GB" sz="4000" dirty="0"/>
              <a:t> principle.</a:t>
            </a:r>
          </a:p>
        </p:txBody>
      </p:sp>
      <p:sp>
        <p:nvSpPr>
          <p:cNvPr id="4" name="Footer Placeholder 3">
            <a:extLst>
              <a:ext uri="{FF2B5EF4-FFF2-40B4-BE49-F238E27FC236}">
                <a16:creationId xmlns:a16="http://schemas.microsoft.com/office/drawing/2014/main" id="{D4D59614-9298-7596-1075-225B78D09FF2}"/>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21941BA8-C070-DCA4-9AE7-C5E3D2EA80EC}"/>
              </a:ext>
            </a:extLst>
          </p:cNvPr>
          <p:cNvSpPr>
            <a:spLocks noGrp="1"/>
          </p:cNvSpPr>
          <p:nvPr>
            <p:ph type="sldNum" sz="quarter" idx="12"/>
          </p:nvPr>
        </p:nvSpPr>
        <p:spPr/>
        <p:txBody>
          <a:bodyPr/>
          <a:lstStyle/>
          <a:p>
            <a:fld id="{2B89A94E-C5F3-49F1-B919-A2B9564354F6}" type="slidenum">
              <a:rPr lang="en-GB" smtClean="0"/>
              <a:t>12</a:t>
            </a:fld>
            <a:endParaRPr lang="en-GB"/>
          </a:p>
        </p:txBody>
      </p:sp>
    </p:spTree>
    <p:extLst>
      <p:ext uri="{BB962C8B-B14F-4D97-AF65-F5344CB8AC3E}">
        <p14:creationId xmlns:p14="http://schemas.microsoft.com/office/powerpoint/2010/main" val="3340420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1F617-9B7C-631A-53A1-59B1ABA008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AF8EB8-4FFC-DF32-F56D-A64169CC0FC3}"/>
              </a:ext>
            </a:extLst>
          </p:cNvPr>
          <p:cNvSpPr>
            <a:spLocks noGrp="1"/>
          </p:cNvSpPr>
          <p:nvPr>
            <p:ph type="title"/>
          </p:nvPr>
        </p:nvSpPr>
        <p:spPr/>
        <p:txBody>
          <a:bodyPr>
            <a:noAutofit/>
          </a:bodyPr>
          <a:lstStyle/>
          <a:p>
            <a:r>
              <a:rPr lang="en-GB" sz="4000" b="1" dirty="0">
                <a:solidFill>
                  <a:srgbClr val="C00000"/>
                </a:solidFill>
                <a:latin typeface="+mn-lt"/>
              </a:rPr>
              <a:t>1.3 Types and Rationales for Preferential Trade Agreements (PTAs)</a:t>
            </a:r>
          </a:p>
        </p:txBody>
      </p:sp>
      <p:sp>
        <p:nvSpPr>
          <p:cNvPr id="3" name="Content Placeholder 2">
            <a:extLst>
              <a:ext uri="{FF2B5EF4-FFF2-40B4-BE49-F238E27FC236}">
                <a16:creationId xmlns:a16="http://schemas.microsoft.com/office/drawing/2014/main" id="{48321486-843E-3A68-D787-A4D663165667}"/>
              </a:ext>
            </a:extLst>
          </p:cNvPr>
          <p:cNvSpPr>
            <a:spLocks noGrp="1"/>
          </p:cNvSpPr>
          <p:nvPr>
            <p:ph idx="1"/>
          </p:nvPr>
        </p:nvSpPr>
        <p:spPr/>
        <p:txBody>
          <a:bodyPr>
            <a:normAutofit fontScale="92500" lnSpcReduction="20000"/>
          </a:bodyPr>
          <a:lstStyle/>
          <a:p>
            <a:pPr marL="0" indent="0">
              <a:buNone/>
            </a:pPr>
            <a:r>
              <a:rPr lang="en-GB" sz="4300" b="1" dirty="0">
                <a:solidFill>
                  <a:srgbClr val="FF0000"/>
                </a:solidFill>
              </a:rPr>
              <a:t>Types of Preferential Trade Agreements</a:t>
            </a:r>
          </a:p>
          <a:p>
            <a:r>
              <a:rPr lang="en-GB" sz="4000" b="1" dirty="0">
                <a:solidFill>
                  <a:srgbClr val="0000FF"/>
                </a:solidFill>
              </a:rPr>
              <a:t>Free Trade Areas (FTAs)</a:t>
            </a:r>
            <a:r>
              <a:rPr lang="en-GB" sz="4000" dirty="0"/>
              <a:t> – elimination of tariffs between members (e.g. UK–Japan CEPA)</a:t>
            </a:r>
          </a:p>
          <a:p>
            <a:r>
              <a:rPr lang="en-GB" sz="4000" b="1" dirty="0">
                <a:solidFill>
                  <a:srgbClr val="0000FF"/>
                </a:solidFill>
              </a:rPr>
              <a:t>Customs Unions</a:t>
            </a:r>
            <a:r>
              <a:rPr lang="en-GB" sz="4000" dirty="0">
                <a:solidFill>
                  <a:srgbClr val="0000FF"/>
                </a:solidFill>
              </a:rPr>
              <a:t> </a:t>
            </a:r>
            <a:r>
              <a:rPr lang="en-GB" sz="4000" dirty="0"/>
              <a:t>– FTAs with a common external tariff (e.g. EU)</a:t>
            </a:r>
          </a:p>
          <a:p>
            <a:r>
              <a:rPr lang="en-GB" sz="4000" b="1" dirty="0">
                <a:solidFill>
                  <a:srgbClr val="0000FF"/>
                </a:solidFill>
              </a:rPr>
              <a:t>Common Markets</a:t>
            </a:r>
            <a:r>
              <a:rPr lang="en-GB" sz="4000" dirty="0">
                <a:solidFill>
                  <a:srgbClr val="0000FF"/>
                </a:solidFill>
              </a:rPr>
              <a:t> </a:t>
            </a:r>
            <a:r>
              <a:rPr lang="en-GB" sz="4000" dirty="0"/>
              <a:t>– free movement of goods, services, capital, and labour</a:t>
            </a:r>
          </a:p>
          <a:p>
            <a:r>
              <a:rPr lang="en-GB" sz="4000" b="1" dirty="0">
                <a:solidFill>
                  <a:srgbClr val="0000FF"/>
                </a:solidFill>
              </a:rPr>
              <a:t>Economic Unions</a:t>
            </a:r>
            <a:r>
              <a:rPr lang="en-GB" sz="4000" dirty="0">
                <a:solidFill>
                  <a:srgbClr val="0000FF"/>
                </a:solidFill>
              </a:rPr>
              <a:t> </a:t>
            </a:r>
            <a:r>
              <a:rPr lang="en-GB" sz="4000" dirty="0"/>
              <a:t>– harmonised economic and monetary policies</a:t>
            </a:r>
          </a:p>
        </p:txBody>
      </p:sp>
      <p:sp>
        <p:nvSpPr>
          <p:cNvPr id="4" name="Footer Placeholder 3">
            <a:extLst>
              <a:ext uri="{FF2B5EF4-FFF2-40B4-BE49-F238E27FC236}">
                <a16:creationId xmlns:a16="http://schemas.microsoft.com/office/drawing/2014/main" id="{98CB2098-C7D1-19BD-DA18-1E787191F426}"/>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91A24271-D335-747A-1B74-73E33ABEF9D9}"/>
              </a:ext>
            </a:extLst>
          </p:cNvPr>
          <p:cNvSpPr>
            <a:spLocks noGrp="1"/>
          </p:cNvSpPr>
          <p:nvPr>
            <p:ph type="sldNum" sz="quarter" idx="12"/>
          </p:nvPr>
        </p:nvSpPr>
        <p:spPr/>
        <p:txBody>
          <a:bodyPr/>
          <a:lstStyle/>
          <a:p>
            <a:fld id="{2B89A94E-C5F3-49F1-B919-A2B9564354F6}" type="slidenum">
              <a:rPr lang="en-GB" smtClean="0"/>
              <a:t>13</a:t>
            </a:fld>
            <a:endParaRPr lang="en-GB"/>
          </a:p>
        </p:txBody>
      </p:sp>
    </p:spTree>
    <p:extLst>
      <p:ext uri="{BB962C8B-B14F-4D97-AF65-F5344CB8AC3E}">
        <p14:creationId xmlns:p14="http://schemas.microsoft.com/office/powerpoint/2010/main" val="777003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C7D5B-8B9F-F5CD-7F60-CFBAE7F02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A5C468-F472-99D9-8D62-6958288C449B}"/>
              </a:ext>
            </a:extLst>
          </p:cNvPr>
          <p:cNvSpPr>
            <a:spLocks noGrp="1"/>
          </p:cNvSpPr>
          <p:nvPr>
            <p:ph type="title"/>
          </p:nvPr>
        </p:nvSpPr>
        <p:spPr/>
        <p:txBody>
          <a:bodyPr>
            <a:noAutofit/>
          </a:bodyPr>
          <a:lstStyle/>
          <a:p>
            <a:r>
              <a:rPr lang="en-GB" sz="4000" b="1" dirty="0">
                <a:solidFill>
                  <a:srgbClr val="C00000"/>
                </a:solidFill>
                <a:latin typeface="+mn-lt"/>
              </a:rPr>
              <a:t>1.3 Types and Rationales for Preferential Trade Agreements (PTAs)</a:t>
            </a:r>
          </a:p>
        </p:txBody>
      </p:sp>
      <p:sp>
        <p:nvSpPr>
          <p:cNvPr id="3" name="Content Placeholder 2">
            <a:extLst>
              <a:ext uri="{FF2B5EF4-FFF2-40B4-BE49-F238E27FC236}">
                <a16:creationId xmlns:a16="http://schemas.microsoft.com/office/drawing/2014/main" id="{BB73FC0B-C5D1-5168-83FC-434983557ACE}"/>
              </a:ext>
            </a:extLst>
          </p:cNvPr>
          <p:cNvSpPr>
            <a:spLocks noGrp="1"/>
          </p:cNvSpPr>
          <p:nvPr>
            <p:ph idx="1"/>
          </p:nvPr>
        </p:nvSpPr>
        <p:spPr/>
        <p:txBody>
          <a:bodyPr>
            <a:normAutofit fontScale="92500" lnSpcReduction="10000"/>
          </a:bodyPr>
          <a:lstStyle/>
          <a:p>
            <a:pPr marL="0" indent="0">
              <a:buNone/>
            </a:pPr>
            <a:r>
              <a:rPr lang="en-GB" sz="4400" b="1" dirty="0">
                <a:solidFill>
                  <a:srgbClr val="FF0000"/>
                </a:solidFill>
              </a:rPr>
              <a:t>Critical Evaluation</a:t>
            </a:r>
          </a:p>
          <a:p>
            <a:r>
              <a:rPr lang="en-GB" sz="4400" dirty="0"/>
              <a:t>Although PTAs promote regional integration, they may:</a:t>
            </a:r>
          </a:p>
          <a:p>
            <a:r>
              <a:rPr lang="en-GB" sz="4400" dirty="0"/>
              <a:t>Undermine multilateral trade liberalisation</a:t>
            </a:r>
          </a:p>
          <a:p>
            <a:r>
              <a:rPr lang="en-GB" sz="4400" dirty="0"/>
              <a:t>Create trade diversion rather than trade creation (Viner, 1950)</a:t>
            </a:r>
          </a:p>
          <a:p>
            <a:r>
              <a:rPr lang="en-GB" sz="4400" dirty="0"/>
              <a:t>Increase regulatory fragmentation</a:t>
            </a:r>
          </a:p>
        </p:txBody>
      </p:sp>
      <p:sp>
        <p:nvSpPr>
          <p:cNvPr id="4" name="Footer Placeholder 3">
            <a:extLst>
              <a:ext uri="{FF2B5EF4-FFF2-40B4-BE49-F238E27FC236}">
                <a16:creationId xmlns:a16="http://schemas.microsoft.com/office/drawing/2014/main" id="{57B6850A-C2A1-EAFE-1AA0-ED935C656846}"/>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C8338DCE-7B80-D78F-5E80-BCB8550DB212}"/>
              </a:ext>
            </a:extLst>
          </p:cNvPr>
          <p:cNvSpPr>
            <a:spLocks noGrp="1"/>
          </p:cNvSpPr>
          <p:nvPr>
            <p:ph type="sldNum" sz="quarter" idx="12"/>
          </p:nvPr>
        </p:nvSpPr>
        <p:spPr/>
        <p:txBody>
          <a:bodyPr/>
          <a:lstStyle/>
          <a:p>
            <a:fld id="{2B89A94E-C5F3-49F1-B919-A2B9564354F6}" type="slidenum">
              <a:rPr lang="en-GB" smtClean="0"/>
              <a:t>14</a:t>
            </a:fld>
            <a:endParaRPr lang="en-GB"/>
          </a:p>
        </p:txBody>
      </p:sp>
    </p:spTree>
    <p:extLst>
      <p:ext uri="{BB962C8B-B14F-4D97-AF65-F5344CB8AC3E}">
        <p14:creationId xmlns:p14="http://schemas.microsoft.com/office/powerpoint/2010/main" val="4270030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3351F-21F8-0212-3568-178C530DB9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0600EE-E946-65AE-7C0D-2DCAEB59B34E}"/>
              </a:ext>
            </a:extLst>
          </p:cNvPr>
          <p:cNvSpPr>
            <a:spLocks noGrp="1"/>
          </p:cNvSpPr>
          <p:nvPr>
            <p:ph type="title"/>
          </p:nvPr>
        </p:nvSpPr>
        <p:spPr/>
        <p:txBody>
          <a:bodyPr>
            <a:noAutofit/>
          </a:bodyPr>
          <a:lstStyle/>
          <a:p>
            <a:r>
              <a:rPr lang="en-GB" sz="4000" b="1" dirty="0">
                <a:solidFill>
                  <a:srgbClr val="C00000"/>
                </a:solidFill>
                <a:latin typeface="+mn-lt"/>
              </a:rPr>
              <a:t>1.3 Types and Rationales for Preferential Trade Agreements (PTAs)</a:t>
            </a:r>
          </a:p>
        </p:txBody>
      </p:sp>
      <p:sp>
        <p:nvSpPr>
          <p:cNvPr id="3" name="Content Placeholder 2">
            <a:extLst>
              <a:ext uri="{FF2B5EF4-FFF2-40B4-BE49-F238E27FC236}">
                <a16:creationId xmlns:a16="http://schemas.microsoft.com/office/drawing/2014/main" id="{BFF4DEBE-B925-60FF-C640-F13BCB663DDB}"/>
              </a:ext>
            </a:extLst>
          </p:cNvPr>
          <p:cNvSpPr>
            <a:spLocks noGrp="1"/>
          </p:cNvSpPr>
          <p:nvPr>
            <p:ph idx="1"/>
          </p:nvPr>
        </p:nvSpPr>
        <p:spPr/>
        <p:txBody>
          <a:bodyPr>
            <a:normAutofit fontScale="92500" lnSpcReduction="20000"/>
          </a:bodyPr>
          <a:lstStyle/>
          <a:p>
            <a:pPr marL="0" indent="0">
              <a:buNone/>
            </a:pPr>
            <a:r>
              <a:rPr lang="en-GB" sz="4400" b="1" dirty="0">
                <a:solidFill>
                  <a:srgbClr val="0000FF"/>
                </a:solidFill>
              </a:rPr>
              <a:t>WTO Legal Basis:</a:t>
            </a:r>
          </a:p>
          <a:p>
            <a:pPr marL="0" indent="0">
              <a:buNone/>
            </a:pPr>
            <a:r>
              <a:rPr lang="en-GB" sz="4400" dirty="0"/>
              <a:t>PTAs are permitted under </a:t>
            </a:r>
            <a:r>
              <a:rPr lang="en-GB" sz="4400" b="1" dirty="0">
                <a:solidFill>
                  <a:srgbClr val="0070C0"/>
                </a:solidFill>
              </a:rPr>
              <a:t>GATT Article XXIV</a:t>
            </a:r>
            <a:r>
              <a:rPr lang="en-GB" sz="4400" dirty="0"/>
              <a:t>, provided they substantially cover all trade and do not raise barriers to third countries.</a:t>
            </a:r>
          </a:p>
          <a:p>
            <a:pPr marL="0" indent="0">
              <a:buNone/>
            </a:pPr>
            <a:r>
              <a:rPr lang="en-GB" sz="4400" b="1" dirty="0">
                <a:solidFill>
                  <a:srgbClr val="0000FF"/>
                </a:solidFill>
              </a:rPr>
              <a:t>Example</a:t>
            </a:r>
            <a:r>
              <a:rPr lang="en-GB" sz="4400" b="1" dirty="0"/>
              <a:t>:</a:t>
            </a:r>
          </a:p>
          <a:p>
            <a:pPr marL="0" indent="0">
              <a:buNone/>
            </a:pPr>
            <a:r>
              <a:rPr lang="en-GB" sz="4400" dirty="0"/>
              <a:t>The EU–Mercosur agreement aims to reduce tariffs but has faced criticism for environmental concerns linked to deforestation.</a:t>
            </a:r>
          </a:p>
        </p:txBody>
      </p:sp>
      <p:sp>
        <p:nvSpPr>
          <p:cNvPr id="4" name="Footer Placeholder 3">
            <a:extLst>
              <a:ext uri="{FF2B5EF4-FFF2-40B4-BE49-F238E27FC236}">
                <a16:creationId xmlns:a16="http://schemas.microsoft.com/office/drawing/2014/main" id="{0E561929-715E-E6CE-58FB-8C4B1EDE7187}"/>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6A926A4D-B655-909F-41A4-76BDE0DF8EE9}"/>
              </a:ext>
            </a:extLst>
          </p:cNvPr>
          <p:cNvSpPr>
            <a:spLocks noGrp="1"/>
          </p:cNvSpPr>
          <p:nvPr>
            <p:ph type="sldNum" sz="quarter" idx="12"/>
          </p:nvPr>
        </p:nvSpPr>
        <p:spPr/>
        <p:txBody>
          <a:bodyPr/>
          <a:lstStyle/>
          <a:p>
            <a:fld id="{2B89A94E-C5F3-49F1-B919-A2B9564354F6}" type="slidenum">
              <a:rPr lang="en-GB" smtClean="0"/>
              <a:t>15</a:t>
            </a:fld>
            <a:endParaRPr lang="en-GB"/>
          </a:p>
        </p:txBody>
      </p:sp>
    </p:spTree>
    <p:extLst>
      <p:ext uri="{BB962C8B-B14F-4D97-AF65-F5344CB8AC3E}">
        <p14:creationId xmlns:p14="http://schemas.microsoft.com/office/powerpoint/2010/main" val="3329408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50E34-1EA6-7273-4D55-5E7EA63E05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4C89DA-0C2C-32D3-D039-7B5275849868}"/>
              </a:ext>
            </a:extLst>
          </p:cNvPr>
          <p:cNvSpPr>
            <a:spLocks noGrp="1"/>
          </p:cNvSpPr>
          <p:nvPr>
            <p:ph type="title"/>
          </p:nvPr>
        </p:nvSpPr>
        <p:spPr/>
        <p:txBody>
          <a:bodyPr>
            <a:noAutofit/>
          </a:bodyPr>
          <a:lstStyle/>
          <a:p>
            <a:r>
              <a:rPr lang="en-GB" sz="4000" b="1" dirty="0">
                <a:solidFill>
                  <a:srgbClr val="C00000"/>
                </a:solidFill>
                <a:latin typeface="+mn-lt"/>
              </a:rPr>
              <a:t>1.4 Economic Bases of the Rules and Principles of the GATT</a:t>
            </a:r>
          </a:p>
        </p:txBody>
      </p:sp>
      <p:sp>
        <p:nvSpPr>
          <p:cNvPr id="3" name="Content Placeholder 2">
            <a:extLst>
              <a:ext uri="{FF2B5EF4-FFF2-40B4-BE49-F238E27FC236}">
                <a16:creationId xmlns:a16="http://schemas.microsoft.com/office/drawing/2014/main" id="{D8B6B7D8-38A9-A854-68C9-3D3ED10D8457}"/>
              </a:ext>
            </a:extLst>
          </p:cNvPr>
          <p:cNvSpPr>
            <a:spLocks noGrp="1"/>
          </p:cNvSpPr>
          <p:nvPr>
            <p:ph idx="1"/>
          </p:nvPr>
        </p:nvSpPr>
        <p:spPr/>
        <p:txBody>
          <a:bodyPr>
            <a:normAutofit fontScale="70000" lnSpcReduction="20000"/>
          </a:bodyPr>
          <a:lstStyle/>
          <a:p>
            <a:pPr marL="0" indent="0">
              <a:buNone/>
            </a:pPr>
            <a:r>
              <a:rPr lang="en-GB" sz="5100" b="1" dirty="0">
                <a:solidFill>
                  <a:srgbClr val="FF0000"/>
                </a:solidFill>
              </a:rPr>
              <a:t>Core Economic Principles of GATT</a:t>
            </a:r>
          </a:p>
          <a:p>
            <a:pPr marL="0" indent="0">
              <a:buNone/>
            </a:pPr>
            <a:r>
              <a:rPr lang="en-GB" sz="4400" dirty="0"/>
              <a:t>The GATT is founded on classical and neoclassical economic theories promoting trade liberalisation and efficiency. Its main principles include:</a:t>
            </a:r>
          </a:p>
          <a:p>
            <a:r>
              <a:rPr lang="en-GB" sz="4400" b="1" dirty="0">
                <a:solidFill>
                  <a:srgbClr val="0000FF"/>
                </a:solidFill>
              </a:rPr>
              <a:t>Most-Favoured-Nation (MFN)</a:t>
            </a:r>
            <a:r>
              <a:rPr lang="en-GB" sz="4400" dirty="0">
                <a:solidFill>
                  <a:srgbClr val="0000FF"/>
                </a:solidFill>
              </a:rPr>
              <a:t> </a:t>
            </a:r>
            <a:r>
              <a:rPr lang="en-GB" sz="4400" dirty="0"/>
              <a:t>– non-discrimination between trading partners</a:t>
            </a:r>
          </a:p>
          <a:p>
            <a:r>
              <a:rPr lang="en-GB" sz="4400" b="1" dirty="0">
                <a:solidFill>
                  <a:srgbClr val="0000FF"/>
                </a:solidFill>
              </a:rPr>
              <a:t>National Treatment</a:t>
            </a:r>
            <a:r>
              <a:rPr lang="en-GB" sz="4400" dirty="0">
                <a:solidFill>
                  <a:srgbClr val="0000FF"/>
                </a:solidFill>
              </a:rPr>
              <a:t> </a:t>
            </a:r>
            <a:r>
              <a:rPr lang="en-GB" sz="4400" dirty="0"/>
              <a:t>– equal treatment of imported and domestic goods</a:t>
            </a:r>
          </a:p>
          <a:p>
            <a:r>
              <a:rPr lang="en-GB" sz="4400" b="1" dirty="0">
                <a:solidFill>
                  <a:srgbClr val="0000FF"/>
                </a:solidFill>
              </a:rPr>
              <a:t>Tariff Binding and Reduction</a:t>
            </a:r>
            <a:r>
              <a:rPr lang="en-GB" sz="4400" dirty="0">
                <a:solidFill>
                  <a:srgbClr val="0000FF"/>
                </a:solidFill>
              </a:rPr>
              <a:t> </a:t>
            </a:r>
            <a:r>
              <a:rPr lang="en-GB" sz="4400" dirty="0"/>
              <a:t>– predictability and stability</a:t>
            </a:r>
          </a:p>
          <a:p>
            <a:r>
              <a:rPr lang="en-GB" sz="4400" b="1" dirty="0">
                <a:solidFill>
                  <a:srgbClr val="0000FF"/>
                </a:solidFill>
              </a:rPr>
              <a:t>Transparency</a:t>
            </a:r>
            <a:r>
              <a:rPr lang="en-GB" sz="4400" dirty="0"/>
              <a:t> – publication of trade regulations</a:t>
            </a:r>
          </a:p>
        </p:txBody>
      </p:sp>
      <p:sp>
        <p:nvSpPr>
          <p:cNvPr id="4" name="Footer Placeholder 3">
            <a:extLst>
              <a:ext uri="{FF2B5EF4-FFF2-40B4-BE49-F238E27FC236}">
                <a16:creationId xmlns:a16="http://schemas.microsoft.com/office/drawing/2014/main" id="{618F7B95-1DB2-477C-E577-A2207ED47CFD}"/>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3C7B6000-CAB5-3B16-D5F2-22265F2A256A}"/>
              </a:ext>
            </a:extLst>
          </p:cNvPr>
          <p:cNvSpPr>
            <a:spLocks noGrp="1"/>
          </p:cNvSpPr>
          <p:nvPr>
            <p:ph type="sldNum" sz="quarter" idx="12"/>
          </p:nvPr>
        </p:nvSpPr>
        <p:spPr/>
        <p:txBody>
          <a:bodyPr/>
          <a:lstStyle/>
          <a:p>
            <a:fld id="{2B89A94E-C5F3-49F1-B919-A2B9564354F6}" type="slidenum">
              <a:rPr lang="en-GB" smtClean="0"/>
              <a:t>16</a:t>
            </a:fld>
            <a:endParaRPr lang="en-GB"/>
          </a:p>
        </p:txBody>
      </p:sp>
    </p:spTree>
    <p:extLst>
      <p:ext uri="{BB962C8B-B14F-4D97-AF65-F5344CB8AC3E}">
        <p14:creationId xmlns:p14="http://schemas.microsoft.com/office/powerpoint/2010/main" val="116259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82CCD-33E0-1839-D2FD-2ADD2B061D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E8DDBD-872C-AA24-59B2-5C355C5902FF}"/>
              </a:ext>
            </a:extLst>
          </p:cNvPr>
          <p:cNvSpPr>
            <a:spLocks noGrp="1"/>
          </p:cNvSpPr>
          <p:nvPr>
            <p:ph type="title"/>
          </p:nvPr>
        </p:nvSpPr>
        <p:spPr/>
        <p:txBody>
          <a:bodyPr>
            <a:noAutofit/>
          </a:bodyPr>
          <a:lstStyle/>
          <a:p>
            <a:r>
              <a:rPr lang="en-GB" sz="4000" b="1" dirty="0">
                <a:solidFill>
                  <a:srgbClr val="C00000"/>
                </a:solidFill>
                <a:latin typeface="+mn-lt"/>
              </a:rPr>
              <a:t>1.4 Economic Bases of the Rules and Principles of the GATT</a:t>
            </a:r>
          </a:p>
        </p:txBody>
      </p:sp>
      <p:sp>
        <p:nvSpPr>
          <p:cNvPr id="3" name="Content Placeholder 2">
            <a:extLst>
              <a:ext uri="{FF2B5EF4-FFF2-40B4-BE49-F238E27FC236}">
                <a16:creationId xmlns:a16="http://schemas.microsoft.com/office/drawing/2014/main" id="{258D9F3A-4178-327F-AF25-102A284D2A19}"/>
              </a:ext>
            </a:extLst>
          </p:cNvPr>
          <p:cNvSpPr>
            <a:spLocks noGrp="1"/>
          </p:cNvSpPr>
          <p:nvPr>
            <p:ph idx="1"/>
          </p:nvPr>
        </p:nvSpPr>
        <p:spPr/>
        <p:txBody>
          <a:bodyPr>
            <a:normAutofit fontScale="85000" lnSpcReduction="20000"/>
          </a:bodyPr>
          <a:lstStyle/>
          <a:p>
            <a:pPr marL="0" indent="0">
              <a:buNone/>
            </a:pPr>
            <a:r>
              <a:rPr lang="en-GB" sz="5400" b="1" dirty="0">
                <a:solidFill>
                  <a:srgbClr val="FF0000"/>
                </a:solidFill>
              </a:rPr>
              <a:t>Economic Justification</a:t>
            </a:r>
          </a:p>
          <a:p>
            <a:pPr marL="0" indent="0">
              <a:buNone/>
            </a:pPr>
            <a:r>
              <a:rPr lang="en-GB" sz="5400" dirty="0"/>
              <a:t>These principles aim to:</a:t>
            </a:r>
          </a:p>
          <a:p>
            <a:r>
              <a:rPr lang="en-GB" sz="5400" dirty="0"/>
              <a:t>Reduce transaction costs</a:t>
            </a:r>
          </a:p>
          <a:p>
            <a:r>
              <a:rPr lang="en-GB" sz="5400" dirty="0"/>
              <a:t>Prevent protectionist retaliation</a:t>
            </a:r>
          </a:p>
          <a:p>
            <a:r>
              <a:rPr lang="en-GB" sz="5400" dirty="0"/>
              <a:t>Promote comparative advantage (Ricardo, 1817)</a:t>
            </a:r>
          </a:p>
          <a:p>
            <a:r>
              <a:rPr lang="en-GB" sz="5400" dirty="0"/>
              <a:t>Maximise global welfare</a:t>
            </a:r>
          </a:p>
        </p:txBody>
      </p:sp>
      <p:sp>
        <p:nvSpPr>
          <p:cNvPr id="4" name="Footer Placeholder 3">
            <a:extLst>
              <a:ext uri="{FF2B5EF4-FFF2-40B4-BE49-F238E27FC236}">
                <a16:creationId xmlns:a16="http://schemas.microsoft.com/office/drawing/2014/main" id="{12B2B791-F64E-9BD4-6DA1-B7D5879E9955}"/>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BF326839-5525-EBCE-C529-2B0341C5F5FC}"/>
              </a:ext>
            </a:extLst>
          </p:cNvPr>
          <p:cNvSpPr>
            <a:spLocks noGrp="1"/>
          </p:cNvSpPr>
          <p:nvPr>
            <p:ph type="sldNum" sz="quarter" idx="12"/>
          </p:nvPr>
        </p:nvSpPr>
        <p:spPr/>
        <p:txBody>
          <a:bodyPr/>
          <a:lstStyle/>
          <a:p>
            <a:fld id="{2B89A94E-C5F3-49F1-B919-A2B9564354F6}" type="slidenum">
              <a:rPr lang="en-GB" smtClean="0"/>
              <a:t>17</a:t>
            </a:fld>
            <a:endParaRPr lang="en-GB"/>
          </a:p>
        </p:txBody>
      </p:sp>
    </p:spTree>
    <p:extLst>
      <p:ext uri="{BB962C8B-B14F-4D97-AF65-F5344CB8AC3E}">
        <p14:creationId xmlns:p14="http://schemas.microsoft.com/office/powerpoint/2010/main" val="383540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05283-A219-61F6-5B16-3E15C8D909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11E06C-D89C-59CE-BF57-ADD4AF5B864E}"/>
              </a:ext>
            </a:extLst>
          </p:cNvPr>
          <p:cNvSpPr>
            <a:spLocks noGrp="1"/>
          </p:cNvSpPr>
          <p:nvPr>
            <p:ph type="title"/>
          </p:nvPr>
        </p:nvSpPr>
        <p:spPr/>
        <p:txBody>
          <a:bodyPr>
            <a:noAutofit/>
          </a:bodyPr>
          <a:lstStyle/>
          <a:p>
            <a:r>
              <a:rPr lang="en-GB" sz="4000" b="1" dirty="0">
                <a:solidFill>
                  <a:srgbClr val="C00000"/>
                </a:solidFill>
                <a:latin typeface="+mn-lt"/>
              </a:rPr>
              <a:t>1.4 Economic Bases of the Rules and Principles of the GATT</a:t>
            </a:r>
          </a:p>
        </p:txBody>
      </p:sp>
      <p:sp>
        <p:nvSpPr>
          <p:cNvPr id="3" name="Content Placeholder 2">
            <a:extLst>
              <a:ext uri="{FF2B5EF4-FFF2-40B4-BE49-F238E27FC236}">
                <a16:creationId xmlns:a16="http://schemas.microsoft.com/office/drawing/2014/main" id="{4F04DF64-193B-88B7-8AD5-3AC1F2420A09}"/>
              </a:ext>
            </a:extLst>
          </p:cNvPr>
          <p:cNvSpPr>
            <a:spLocks noGrp="1"/>
          </p:cNvSpPr>
          <p:nvPr>
            <p:ph idx="1"/>
          </p:nvPr>
        </p:nvSpPr>
        <p:spPr/>
        <p:txBody>
          <a:bodyPr>
            <a:normAutofit fontScale="92500" lnSpcReduction="10000"/>
          </a:bodyPr>
          <a:lstStyle/>
          <a:p>
            <a:pPr marL="0" indent="0">
              <a:buNone/>
            </a:pPr>
            <a:r>
              <a:rPr lang="en-GB" sz="3600" b="1" dirty="0">
                <a:solidFill>
                  <a:srgbClr val="FF0000"/>
                </a:solidFill>
              </a:rPr>
              <a:t>Critical Analysis</a:t>
            </a:r>
          </a:p>
          <a:p>
            <a:pPr marL="0" indent="0">
              <a:buNone/>
            </a:pPr>
            <a:r>
              <a:rPr lang="en-GB" sz="3200" dirty="0"/>
              <a:t>Despite its economic rationale, the GATT framework has been criticised for:</a:t>
            </a:r>
          </a:p>
          <a:p>
            <a:r>
              <a:rPr lang="en-GB" sz="3200" dirty="0"/>
              <a:t>Prioritising trade liberalisation over environmental protection</a:t>
            </a:r>
          </a:p>
          <a:p>
            <a:r>
              <a:rPr lang="en-GB" sz="3200" dirty="0"/>
              <a:t>Limiting regulatory autonomy of states</a:t>
            </a:r>
          </a:p>
          <a:p>
            <a:r>
              <a:rPr lang="en-GB" sz="3200" dirty="0"/>
              <a:t>Favouring developed economies in negotiation power</a:t>
            </a:r>
          </a:p>
          <a:p>
            <a:pPr marL="0" indent="0">
              <a:buNone/>
            </a:pPr>
            <a:r>
              <a:rPr lang="en-GB" sz="3200" dirty="0"/>
              <a:t>The evolution from GATT to the WTO reflects attempts to address these shortcomings through dispute settlement mechanisms and recognition of non-trade concerns.</a:t>
            </a:r>
          </a:p>
        </p:txBody>
      </p:sp>
      <p:sp>
        <p:nvSpPr>
          <p:cNvPr id="4" name="Footer Placeholder 3">
            <a:extLst>
              <a:ext uri="{FF2B5EF4-FFF2-40B4-BE49-F238E27FC236}">
                <a16:creationId xmlns:a16="http://schemas.microsoft.com/office/drawing/2014/main" id="{43AE61E9-7E7F-EDA2-D503-3361CAB460E2}"/>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645A92D3-4B30-E7B1-3DBC-399F8C88BEBB}"/>
              </a:ext>
            </a:extLst>
          </p:cNvPr>
          <p:cNvSpPr>
            <a:spLocks noGrp="1"/>
          </p:cNvSpPr>
          <p:nvPr>
            <p:ph type="sldNum" sz="quarter" idx="12"/>
          </p:nvPr>
        </p:nvSpPr>
        <p:spPr/>
        <p:txBody>
          <a:bodyPr/>
          <a:lstStyle/>
          <a:p>
            <a:fld id="{2B89A94E-C5F3-49F1-B919-A2B9564354F6}" type="slidenum">
              <a:rPr lang="en-GB" smtClean="0"/>
              <a:t>18</a:t>
            </a:fld>
            <a:endParaRPr lang="en-GB"/>
          </a:p>
        </p:txBody>
      </p:sp>
    </p:spTree>
    <p:extLst>
      <p:ext uri="{BB962C8B-B14F-4D97-AF65-F5344CB8AC3E}">
        <p14:creationId xmlns:p14="http://schemas.microsoft.com/office/powerpoint/2010/main" val="366048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155AB-0CD5-89AB-5B55-88F282CE97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F8286C-3463-B11C-8C52-425B6FFCF036}"/>
              </a:ext>
            </a:extLst>
          </p:cNvPr>
          <p:cNvSpPr>
            <a:spLocks noGrp="1"/>
          </p:cNvSpPr>
          <p:nvPr>
            <p:ph type="title"/>
          </p:nvPr>
        </p:nvSpPr>
        <p:spPr/>
        <p:txBody>
          <a:bodyPr>
            <a:noAutofit/>
          </a:bodyPr>
          <a:lstStyle/>
          <a:p>
            <a:r>
              <a:rPr lang="en-GB" sz="4000" b="1" dirty="0">
                <a:solidFill>
                  <a:srgbClr val="C00000"/>
                </a:solidFill>
                <a:latin typeface="+mn-lt"/>
              </a:rPr>
              <a:t>1.4 Economic Bases of the Rules and Principles of the GATT</a:t>
            </a:r>
          </a:p>
        </p:txBody>
      </p:sp>
      <p:sp>
        <p:nvSpPr>
          <p:cNvPr id="3" name="Content Placeholder 2">
            <a:extLst>
              <a:ext uri="{FF2B5EF4-FFF2-40B4-BE49-F238E27FC236}">
                <a16:creationId xmlns:a16="http://schemas.microsoft.com/office/drawing/2014/main" id="{0D8F9EBC-35DB-B99B-0BDB-BD92C6B900C3}"/>
              </a:ext>
            </a:extLst>
          </p:cNvPr>
          <p:cNvSpPr>
            <a:spLocks noGrp="1"/>
          </p:cNvSpPr>
          <p:nvPr>
            <p:ph idx="1"/>
          </p:nvPr>
        </p:nvSpPr>
        <p:spPr/>
        <p:txBody>
          <a:bodyPr>
            <a:normAutofit/>
          </a:bodyPr>
          <a:lstStyle/>
          <a:p>
            <a:pPr marL="0" indent="0">
              <a:buNone/>
            </a:pPr>
            <a:r>
              <a:rPr lang="en-GB" sz="3600" b="1" dirty="0">
                <a:solidFill>
                  <a:srgbClr val="0000FF"/>
                </a:solidFill>
              </a:rPr>
              <a:t>Case reference:</a:t>
            </a:r>
            <a:br>
              <a:rPr lang="en-GB" sz="3600" dirty="0">
                <a:solidFill>
                  <a:srgbClr val="0000FF"/>
                </a:solidFill>
              </a:rPr>
            </a:br>
            <a:r>
              <a:rPr lang="en-GB" sz="3600" i="1" dirty="0"/>
              <a:t>EC – Asbestos</a:t>
            </a:r>
            <a:r>
              <a:rPr lang="en-GB" sz="3600" dirty="0"/>
              <a:t> (2001) confirmed that health and safety regulations can override free-trade principles where justified.</a:t>
            </a:r>
            <a:endParaRPr lang="en-GB" sz="3200" dirty="0"/>
          </a:p>
        </p:txBody>
      </p:sp>
      <p:sp>
        <p:nvSpPr>
          <p:cNvPr id="4" name="Footer Placeholder 3">
            <a:extLst>
              <a:ext uri="{FF2B5EF4-FFF2-40B4-BE49-F238E27FC236}">
                <a16:creationId xmlns:a16="http://schemas.microsoft.com/office/drawing/2014/main" id="{35C31157-C610-17CA-CB13-2A8848D969CA}"/>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EFE7DF94-2E8D-0384-3410-E4BD7CEFB8E1}"/>
              </a:ext>
            </a:extLst>
          </p:cNvPr>
          <p:cNvSpPr>
            <a:spLocks noGrp="1"/>
          </p:cNvSpPr>
          <p:nvPr>
            <p:ph type="sldNum" sz="quarter" idx="12"/>
          </p:nvPr>
        </p:nvSpPr>
        <p:spPr/>
        <p:txBody>
          <a:bodyPr/>
          <a:lstStyle/>
          <a:p>
            <a:fld id="{2B89A94E-C5F3-49F1-B919-A2B9564354F6}" type="slidenum">
              <a:rPr lang="en-GB" smtClean="0"/>
              <a:t>19</a:t>
            </a:fld>
            <a:endParaRPr lang="en-GB"/>
          </a:p>
        </p:txBody>
      </p:sp>
    </p:spTree>
    <p:extLst>
      <p:ext uri="{BB962C8B-B14F-4D97-AF65-F5344CB8AC3E}">
        <p14:creationId xmlns:p14="http://schemas.microsoft.com/office/powerpoint/2010/main" val="1626459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D4D03-4763-F634-D1BA-BEA4E08098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833256-C15F-A93E-1BCE-9303CC8A9EC7}"/>
              </a:ext>
            </a:extLst>
          </p:cNvPr>
          <p:cNvSpPr>
            <a:spLocks noGrp="1"/>
          </p:cNvSpPr>
          <p:nvPr>
            <p:ph type="title"/>
          </p:nvPr>
        </p:nvSpPr>
        <p:spPr/>
        <p:txBody>
          <a:bodyPr>
            <a:noAutofit/>
          </a:bodyPr>
          <a:lstStyle/>
          <a:p>
            <a:r>
              <a:rPr lang="en-GB" sz="4000" b="1" dirty="0">
                <a:solidFill>
                  <a:srgbClr val="C00000"/>
                </a:solidFill>
                <a:latin typeface="+mn-lt"/>
              </a:rPr>
              <a:t>Summary	</a:t>
            </a:r>
          </a:p>
        </p:txBody>
      </p:sp>
      <p:sp>
        <p:nvSpPr>
          <p:cNvPr id="3" name="Content Placeholder 2">
            <a:extLst>
              <a:ext uri="{FF2B5EF4-FFF2-40B4-BE49-F238E27FC236}">
                <a16:creationId xmlns:a16="http://schemas.microsoft.com/office/drawing/2014/main" id="{05317C3A-0A82-83E0-5036-DDDEC3B9DE81}"/>
              </a:ext>
            </a:extLst>
          </p:cNvPr>
          <p:cNvSpPr>
            <a:spLocks noGrp="1"/>
          </p:cNvSpPr>
          <p:nvPr>
            <p:ph idx="1"/>
          </p:nvPr>
        </p:nvSpPr>
        <p:spPr/>
        <p:txBody>
          <a:bodyPr>
            <a:normAutofit fontScale="92500" lnSpcReduction="10000"/>
          </a:bodyPr>
          <a:lstStyle/>
          <a:p>
            <a:r>
              <a:rPr lang="en-GB" sz="3600" dirty="0"/>
              <a:t>Strategic trade policies, environmental competition, and preferential trade agreements demonstrate the complexity of modern international trade law. While classical economic theories underpin GATT principles, contemporary trade governance increasingly balances efficiency with environmental sustainability, competition policy, and regulatory sovereignty. Organisations trading globally must navigate this multifaceted legal and economic environment to remain compliant and competitive.</a:t>
            </a:r>
          </a:p>
        </p:txBody>
      </p:sp>
      <p:sp>
        <p:nvSpPr>
          <p:cNvPr id="4" name="Footer Placeholder 3">
            <a:extLst>
              <a:ext uri="{FF2B5EF4-FFF2-40B4-BE49-F238E27FC236}">
                <a16:creationId xmlns:a16="http://schemas.microsoft.com/office/drawing/2014/main" id="{020CEDE4-1DB2-40F6-7FE7-D8DEAEA12D3A}"/>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489C24C0-2034-ADC7-D8DA-C5819EEDE3C1}"/>
              </a:ext>
            </a:extLst>
          </p:cNvPr>
          <p:cNvSpPr>
            <a:spLocks noGrp="1"/>
          </p:cNvSpPr>
          <p:nvPr>
            <p:ph type="sldNum" sz="quarter" idx="12"/>
          </p:nvPr>
        </p:nvSpPr>
        <p:spPr/>
        <p:txBody>
          <a:bodyPr/>
          <a:lstStyle/>
          <a:p>
            <a:fld id="{2B89A94E-C5F3-49F1-B919-A2B9564354F6}" type="slidenum">
              <a:rPr lang="en-GB" smtClean="0"/>
              <a:t>20</a:t>
            </a:fld>
            <a:endParaRPr lang="en-GB"/>
          </a:p>
        </p:txBody>
      </p:sp>
    </p:spTree>
    <p:extLst>
      <p:ext uri="{BB962C8B-B14F-4D97-AF65-F5344CB8AC3E}">
        <p14:creationId xmlns:p14="http://schemas.microsoft.com/office/powerpoint/2010/main" val="1277995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mn-lt"/>
              </a:rPr>
              <a:t>References</a:t>
            </a:r>
          </a:p>
        </p:txBody>
      </p:sp>
      <p:sp>
        <p:nvSpPr>
          <p:cNvPr id="3" name="Content Placeholder 2"/>
          <p:cNvSpPr>
            <a:spLocks noGrp="1"/>
          </p:cNvSpPr>
          <p:nvPr>
            <p:ph idx="1"/>
          </p:nvPr>
        </p:nvSpPr>
        <p:spPr/>
        <p:txBody>
          <a:bodyPr>
            <a:normAutofit/>
          </a:bodyPr>
          <a:lstStyle/>
          <a:p>
            <a:r>
              <a:rPr lang="en-GB" dirty="0"/>
              <a:t>Bhagwati, J. (1971). </a:t>
            </a:r>
            <a:r>
              <a:rPr lang="en-GB" i="1" dirty="0"/>
              <a:t>The Generalized Theory of Distortions and Welfare</a:t>
            </a:r>
            <a:r>
              <a:rPr lang="en-GB" dirty="0"/>
              <a:t>.</a:t>
            </a:r>
          </a:p>
          <a:p>
            <a:r>
              <a:rPr lang="en-GB" dirty="0"/>
              <a:t>Esty, D. &amp; </a:t>
            </a:r>
            <a:r>
              <a:rPr lang="en-GB" dirty="0" err="1"/>
              <a:t>Geradin</a:t>
            </a:r>
            <a:r>
              <a:rPr lang="en-GB" dirty="0"/>
              <a:t>, D. (2001). Environmental protection and international competitiveness.</a:t>
            </a:r>
          </a:p>
          <a:p>
            <a:r>
              <a:rPr lang="en-GB" dirty="0"/>
              <a:t>GATT (1994). </a:t>
            </a:r>
            <a:r>
              <a:rPr lang="en-GB" i="1" dirty="0"/>
              <a:t>General Agreement on Tariffs and Trade</a:t>
            </a:r>
            <a:r>
              <a:rPr lang="en-GB" dirty="0"/>
              <a:t>.</a:t>
            </a:r>
          </a:p>
          <a:p>
            <a:r>
              <a:rPr lang="en-GB" dirty="0"/>
              <a:t>Porter, M. &amp; van der Linde, C. (1995). Toward a new conception of the environment-competitiveness relationship.</a:t>
            </a:r>
          </a:p>
          <a:p>
            <a:r>
              <a:rPr lang="en-GB" dirty="0"/>
              <a:t>Viner, J. (1950). </a:t>
            </a:r>
            <a:r>
              <a:rPr lang="en-GB" i="1" dirty="0"/>
              <a:t>The Customs Union Issue</a:t>
            </a:r>
            <a:r>
              <a:rPr lang="en-GB" dirty="0"/>
              <a:t>.</a:t>
            </a:r>
          </a:p>
          <a:p>
            <a:r>
              <a:rPr lang="en-GB" dirty="0"/>
              <a:t>WTO Appellate Body Reports: </a:t>
            </a:r>
            <a:r>
              <a:rPr lang="en-GB" i="1" dirty="0"/>
              <a:t>US – Shrimp</a:t>
            </a:r>
            <a:r>
              <a:rPr lang="en-GB" dirty="0"/>
              <a:t>, </a:t>
            </a:r>
            <a:r>
              <a:rPr lang="en-GB" i="1" dirty="0"/>
              <a:t>EC – Asbestos</a:t>
            </a:r>
            <a:r>
              <a:rPr lang="en-GB" dirty="0"/>
              <a:t>.</a:t>
            </a:r>
          </a:p>
        </p:txBody>
      </p:sp>
      <p:sp>
        <p:nvSpPr>
          <p:cNvPr id="4" name="Footer Placeholder 3"/>
          <p:cNvSpPr>
            <a:spLocks noGrp="1"/>
          </p:cNvSpPr>
          <p:nvPr>
            <p:ph type="ftr" sz="quarter" idx="11"/>
          </p:nvPr>
        </p:nvSpPr>
        <p:spPr/>
        <p:txBody>
          <a:bodyPr/>
          <a:lstStyle/>
          <a:p>
            <a:r>
              <a:rPr lang="en-GB"/>
              <a:t>CMLS Global </a:t>
            </a:r>
          </a:p>
        </p:txBody>
      </p:sp>
      <p:sp>
        <p:nvSpPr>
          <p:cNvPr id="5" name="Slide Number Placeholder 4"/>
          <p:cNvSpPr>
            <a:spLocks noGrp="1"/>
          </p:cNvSpPr>
          <p:nvPr>
            <p:ph type="sldNum" sz="quarter" idx="12"/>
          </p:nvPr>
        </p:nvSpPr>
        <p:spPr/>
        <p:txBody>
          <a:bodyPr/>
          <a:lstStyle/>
          <a:p>
            <a:fld id="{2B89A94E-C5F3-49F1-B919-A2B9564354F6}" type="slidenum">
              <a:rPr lang="en-GB" smtClean="0"/>
              <a:t>21</a:t>
            </a:fld>
            <a:endParaRPr lang="en-GB"/>
          </a:p>
        </p:txBody>
      </p:sp>
    </p:spTree>
    <p:extLst>
      <p:ext uri="{BB962C8B-B14F-4D97-AF65-F5344CB8AC3E}">
        <p14:creationId xmlns:p14="http://schemas.microsoft.com/office/powerpoint/2010/main" val="3554509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65480" y="1391920"/>
            <a:ext cx="3373120" cy="4267200"/>
          </a:xfrm>
          <a:prstGeom prst="roundRect">
            <a:avLst/>
          </a:prstGeom>
          <a:solidFill>
            <a:schemeClr val="bg2">
              <a:lumMod val="1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sz="4800" b="1">
                <a:ln w="9525">
                  <a:solidFill>
                    <a:schemeClr val="bg1"/>
                  </a:solidFill>
                  <a:prstDash val="solid"/>
                </a:ln>
                <a:solidFill>
                  <a:srgbClr val="0000FF"/>
                </a:solidFill>
                <a:effectLst>
                  <a:outerShdw blurRad="12700" dist="38100" dir="2700000" algn="tl" rotWithShape="0">
                    <a:schemeClr val="bg1">
                      <a:lumMod val="50000"/>
                    </a:schemeClr>
                  </a:outerShdw>
                </a:effectLst>
              </a:rPr>
              <a:t>Thank you</a:t>
            </a:r>
            <a:endParaRPr lang="en-GB" sz="4800" b="1" dirty="0">
              <a:ln w="9525">
                <a:solidFill>
                  <a:schemeClr val="bg1"/>
                </a:solidFill>
                <a:prstDash val="solid"/>
              </a:ln>
              <a:solidFill>
                <a:srgbClr val="0000FF"/>
              </a:solidFill>
              <a:effectLst>
                <a:outerShdw blurRad="12700" dist="38100" dir="2700000" algn="tl" rotWithShape="0">
                  <a:schemeClr val="bg1">
                    <a:lumMod val="50000"/>
                  </a:schemeClr>
                </a:outerShdw>
              </a:effectLst>
            </a:endParaRPr>
          </a:p>
        </p:txBody>
      </p:sp>
      <p:sp>
        <p:nvSpPr>
          <p:cNvPr id="5" name="Oval 4"/>
          <p:cNvSpPr/>
          <p:nvPr/>
        </p:nvSpPr>
        <p:spPr>
          <a:xfrm>
            <a:off x="7721600" y="1198880"/>
            <a:ext cx="3901440" cy="4632960"/>
          </a:xfrm>
          <a:prstGeom prst="ellipse">
            <a:avLst/>
          </a:prstGeom>
          <a:solidFill>
            <a:schemeClr val="accent6">
              <a:lumMod val="75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GB" sz="44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Any Question?</a:t>
            </a:r>
          </a:p>
        </p:txBody>
      </p:sp>
      <p:sp>
        <p:nvSpPr>
          <p:cNvPr id="2" name="Footer Placeholder 1"/>
          <p:cNvSpPr>
            <a:spLocks noGrp="1"/>
          </p:cNvSpPr>
          <p:nvPr>
            <p:ph type="ftr" sz="quarter" idx="11"/>
          </p:nvPr>
        </p:nvSpPr>
        <p:spPr/>
        <p:txBody>
          <a:bodyPr/>
          <a:lstStyle/>
          <a:p>
            <a:r>
              <a:rPr lang="en-US"/>
              <a:t>CMLS Global </a:t>
            </a:r>
            <a:endParaRPr lang="en-GB"/>
          </a:p>
        </p:txBody>
      </p:sp>
      <p:sp>
        <p:nvSpPr>
          <p:cNvPr id="3" name="Slide Number Placeholder 2"/>
          <p:cNvSpPr>
            <a:spLocks noGrp="1"/>
          </p:cNvSpPr>
          <p:nvPr>
            <p:ph type="sldNum" sz="quarter" idx="12"/>
          </p:nvPr>
        </p:nvSpPr>
        <p:spPr/>
        <p:txBody>
          <a:bodyPr/>
          <a:lstStyle/>
          <a:p>
            <a:fld id="{575BA1BD-7BF2-498D-804C-B73334B600CA}" type="slidenum">
              <a:rPr lang="en-GB" smtClean="0"/>
              <a:t>22</a:t>
            </a:fld>
            <a:endParaRPr lang="en-GB"/>
          </a:p>
        </p:txBody>
      </p:sp>
      <p:pic>
        <p:nvPicPr>
          <p:cNvPr id="6" name="Picture 5"/>
          <p:cNvPicPr>
            <a:picLocks noChangeAspect="1"/>
          </p:cNvPicPr>
          <p:nvPr/>
        </p:nvPicPr>
        <p:blipFill>
          <a:blip r:embed="rId2"/>
          <a:stretch>
            <a:fillRect/>
          </a:stretch>
        </p:blipFill>
        <p:spPr>
          <a:xfrm>
            <a:off x="4238705" y="1198880"/>
            <a:ext cx="3482895" cy="4709825"/>
          </a:xfrm>
          <a:prstGeom prst="rect">
            <a:avLst/>
          </a:prstGeom>
        </p:spPr>
      </p:pic>
    </p:spTree>
    <p:extLst>
      <p:ext uri="{BB962C8B-B14F-4D97-AF65-F5344CB8AC3E}">
        <p14:creationId xmlns:p14="http://schemas.microsoft.com/office/powerpoint/2010/main" val="9469257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TotalTime>
  <Words>1344</Words>
  <Application>Microsoft Office PowerPoint</Application>
  <PresentationFormat>Widescreen</PresentationFormat>
  <Paragraphs>153</Paragraphs>
  <Slides>22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PowerPoint Presentation</vt:lpstr>
      <vt:lpstr>PowerPoint Presentation</vt:lpstr>
      <vt:lpstr>Overview</vt:lpstr>
      <vt:lpstr>1.1 Role of International Competition Policy for Environmental Regulations and Strategic Environmental Protection</vt:lpstr>
      <vt:lpstr>1.1 Role of International Competition Policy for Environmental Regulations and Strategic Environmental Protection</vt:lpstr>
      <vt:lpstr>1.1 Role of International Competition Policy for Environmental Regulations and Strategic Environmental Protection</vt:lpstr>
      <vt:lpstr>1.1 Role of International Competition Policy for Environmental Regulations and Strategic Environmental Protection</vt:lpstr>
      <vt:lpstr>1.2 Classical Theory of Distortions to Measure Trade Barriers</vt:lpstr>
      <vt:lpstr>1.2 Classical Theory of Distortions to Measure Trade Barriers</vt:lpstr>
      <vt:lpstr>1.2 Classical Theory of Distortions to Measure Trade Barriers</vt:lpstr>
      <vt:lpstr>1.2 Classical Theory of Distortions to Measure Trade Barriers</vt:lpstr>
      <vt:lpstr>1.3 Types and Rationales for Preferential Trade Agreements (PTAs)</vt:lpstr>
      <vt:lpstr>1.3 Types and Rationales for Preferential Trade Agreements (PTAs)</vt:lpstr>
      <vt:lpstr>1.3 Types and Rationales for Preferential Trade Agreements (PTAs)</vt:lpstr>
      <vt:lpstr>1.3 Types and Rationales for Preferential Trade Agreements (PTAs)</vt:lpstr>
      <vt:lpstr>1.4 Economic Bases of the Rules and Principles of the GATT</vt:lpstr>
      <vt:lpstr>1.4 Economic Bases of the Rules and Principles of the GATT</vt:lpstr>
      <vt:lpstr>1.4 Economic Bases of the Rules and Principles of the GATT</vt:lpstr>
      <vt:lpstr>1.4 Economic Bases of the Rules and Principles of the GATT</vt:lpstr>
      <vt:lpstr>Summary </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Promotion Course for healthcare professionals and other medical allieds  </dc:title>
  <dc:creator>Zulfiqar Rahmani</dc:creator>
  <cp:lastModifiedBy>M Arsalan</cp:lastModifiedBy>
  <cp:revision>41</cp:revision>
  <dcterms:created xsi:type="dcterms:W3CDTF">2024-11-05T21:18:58Z</dcterms:created>
  <dcterms:modified xsi:type="dcterms:W3CDTF">2026-01-08T19:46:50Z</dcterms:modified>
</cp:coreProperties>
</file>